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mputer Says No" panose="020B0604020202020204" charset="0"/>
      <p:regular r:id="rId16"/>
    </p:embeddedFont>
    <p:embeddedFont>
      <p:font typeface="Hammersmith One" panose="020B0604020202020204" charset="0"/>
      <p:regular r:id="rId17"/>
    </p:embeddedFont>
    <p:embeddedFont>
      <p:font typeface="Montaser Arabic" panose="020B0604020202020204" charset="-78"/>
      <p:regular r:id="rId18"/>
    </p:embeddedFont>
    <p:embeddedFont>
      <p:font typeface="Open Sans" panose="020B0606030504020204" pitchFamily="34" charset="0"/>
      <p:regular r:id="rId19"/>
      <p:bold r:id="rId20"/>
      <p:italic r:id="rId21"/>
      <p:boldItalic r:id="rId22"/>
    </p:embeddedFont>
    <p:embeddedFont>
      <p:font typeface="Poppins" panose="00000500000000000000" pitchFamily="2" charset="0"/>
      <p:regular r:id="rId23"/>
      <p:bold r:id="rId24"/>
      <p:italic r:id="rId25"/>
      <p:boldItalic r:id="rId26"/>
    </p:embeddedFont>
    <p:embeddedFont>
      <p:font typeface="Poppins Bold" panose="00000800000000000000" charset="0"/>
      <p:regular r:id="rId27"/>
    </p:embeddedFont>
    <p:embeddedFont>
      <p:font typeface="Poppins Light" panose="00000400000000000000" pitchFamily="2"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3792" autoAdjust="0"/>
  </p:normalViewPr>
  <p:slideViewPr>
    <p:cSldViewPr>
      <p:cViewPr varScale="1">
        <p:scale>
          <a:sx n="45" d="100"/>
          <a:sy n="45" d="100"/>
        </p:scale>
        <p:origin x="976"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26.svg"/><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E5D"/>
        </a:solidFill>
        <a:effectLst/>
      </p:bgPr>
    </p:bg>
    <p:spTree>
      <p:nvGrpSpPr>
        <p:cNvPr id="1" name=""/>
        <p:cNvGrpSpPr/>
        <p:nvPr/>
      </p:nvGrpSpPr>
      <p:grpSpPr>
        <a:xfrm>
          <a:off x="0" y="0"/>
          <a:ext cx="0" cy="0"/>
          <a:chOff x="0" y="0"/>
          <a:chExt cx="0" cy="0"/>
        </a:xfrm>
      </p:grpSpPr>
      <p:sp>
        <p:nvSpPr>
          <p:cNvPr id="2" name="Freeform 2"/>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3" name="Freeform 3"/>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4" name="Freeform 4"/>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6" name="Freeform 6"/>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7" name="TextBox 7"/>
          <p:cNvSpPr txBox="1"/>
          <p:nvPr/>
        </p:nvSpPr>
        <p:spPr>
          <a:xfrm>
            <a:off x="2667000" y="6497857"/>
            <a:ext cx="6926813" cy="462947"/>
          </a:xfrm>
          <a:prstGeom prst="rect">
            <a:avLst/>
          </a:prstGeom>
        </p:spPr>
        <p:txBody>
          <a:bodyPr lIns="0" tIns="0" rIns="0" bIns="0" rtlCol="0" anchor="t">
            <a:spAutoFit/>
          </a:bodyPr>
          <a:lstStyle/>
          <a:p>
            <a:pPr algn="ctr">
              <a:lnSpc>
                <a:spcPts val="3799"/>
              </a:lnSpc>
            </a:pPr>
            <a:r>
              <a:rPr lang="en-US" sz="2714" dirty="0">
                <a:solidFill>
                  <a:srgbClr val="00B0F0"/>
                </a:solidFill>
                <a:latin typeface="Poppins Light"/>
                <a:ea typeface="Poppins Light"/>
                <a:cs typeface="Poppins Light"/>
                <a:sym typeface="Poppins Light"/>
              </a:rPr>
              <a:t>By Aya El </a:t>
            </a:r>
            <a:r>
              <a:rPr lang="en-US" sz="2714" dirty="0" err="1">
                <a:solidFill>
                  <a:srgbClr val="00B0F0"/>
                </a:solidFill>
                <a:latin typeface="Poppins Light"/>
                <a:ea typeface="Poppins Light"/>
                <a:cs typeface="Poppins Light"/>
                <a:sym typeface="Poppins Light"/>
              </a:rPr>
              <a:t>Ouarzazi</a:t>
            </a:r>
            <a:endParaRPr lang="en-US" sz="2714" dirty="0">
              <a:solidFill>
                <a:srgbClr val="00B0F0"/>
              </a:solidFill>
              <a:latin typeface="Poppins Light"/>
              <a:ea typeface="Poppins Light"/>
              <a:cs typeface="Poppins Light"/>
              <a:sym typeface="Poppins Light"/>
            </a:endParaRPr>
          </a:p>
        </p:txBody>
      </p:sp>
      <p:sp>
        <p:nvSpPr>
          <p:cNvPr id="8" name="TextBox 8"/>
          <p:cNvSpPr txBox="1"/>
          <p:nvPr/>
        </p:nvSpPr>
        <p:spPr>
          <a:xfrm>
            <a:off x="962076" y="4185716"/>
            <a:ext cx="16738159" cy="2180084"/>
          </a:xfrm>
          <a:prstGeom prst="rect">
            <a:avLst/>
          </a:prstGeom>
        </p:spPr>
        <p:txBody>
          <a:bodyPr lIns="0" tIns="0" rIns="0" bIns="0" rtlCol="0" anchor="t">
            <a:spAutoFit/>
          </a:bodyPr>
          <a:lstStyle/>
          <a:p>
            <a:pPr algn="ctr">
              <a:lnSpc>
                <a:spcPts val="17048"/>
              </a:lnSpc>
            </a:pPr>
            <a:r>
              <a:rPr lang="en-US" sz="24700" dirty="0">
                <a:solidFill>
                  <a:schemeClr val="bg1"/>
                </a:solidFill>
                <a:effectLst>
                  <a:outerShdw blurRad="38100" dist="38100" dir="2700000" algn="tl">
                    <a:srgbClr val="000000">
                      <a:alpha val="43137"/>
                    </a:srgbClr>
                  </a:outerShdw>
                </a:effectLst>
                <a:latin typeface="Computer Says No"/>
                <a:cs typeface="Computer Says No"/>
                <a:sym typeface="Computer Says No"/>
              </a:rPr>
              <a:t>PHISHING ATTACKS</a:t>
            </a:r>
          </a:p>
        </p:txBody>
      </p:sp>
      <p:sp>
        <p:nvSpPr>
          <p:cNvPr id="9" name="TextBox 9"/>
          <p:cNvSpPr txBox="1"/>
          <p:nvPr/>
        </p:nvSpPr>
        <p:spPr>
          <a:xfrm>
            <a:off x="4480733" y="3309866"/>
            <a:ext cx="9326534" cy="743793"/>
          </a:xfrm>
          <a:prstGeom prst="rect">
            <a:avLst/>
          </a:prstGeom>
        </p:spPr>
        <p:txBody>
          <a:bodyPr wrap="square" lIns="0" tIns="0" rIns="0" bIns="0" rtlCol="0" anchor="t">
            <a:spAutoFit/>
          </a:bodyPr>
          <a:lstStyle>
            <a:defPPr>
              <a:defRPr lang="en-US"/>
            </a:defPPr>
            <a:lvl1pPr algn="ctr">
              <a:lnSpc>
                <a:spcPts val="5795"/>
              </a:lnSpc>
              <a:defRPr sz="8048">
                <a:solidFill>
                  <a:srgbClr val="6866E1"/>
                </a:solidFill>
                <a:latin typeface="Computer Says No"/>
                <a:ea typeface="Computer Says No"/>
                <a:cs typeface="Computer Says No"/>
              </a:defRPr>
            </a:lvl1pPr>
          </a:lstStyle>
          <a:p>
            <a:r>
              <a:rPr lang="en-US" dirty="0">
                <a:solidFill>
                  <a:srgbClr val="00B0F0"/>
                </a:solidFill>
                <a:effectLst>
                  <a:outerShdw blurRad="38100" dist="38100" dir="2700000" algn="tl">
                    <a:srgbClr val="000000">
                      <a:alpha val="43137"/>
                    </a:srgbClr>
                  </a:outerShdw>
                </a:effectLst>
                <a:sym typeface="Computer Says No"/>
              </a:rPr>
              <a:t>RAISING AWARENESS ABOUT</a:t>
            </a:r>
          </a:p>
        </p:txBody>
      </p:sp>
      <p:sp>
        <p:nvSpPr>
          <p:cNvPr id="10" name="Freeform 10"/>
          <p:cNvSpPr/>
          <p:nvPr/>
        </p:nvSpPr>
        <p:spPr>
          <a:xfrm rot="-10800000">
            <a:off x="14752137" y="7564596"/>
            <a:ext cx="3948234" cy="1724379"/>
          </a:xfrm>
          <a:custGeom>
            <a:avLst/>
            <a:gdLst/>
            <a:ahLst/>
            <a:cxnLst/>
            <a:rect l="l" t="t" r="r" b="b"/>
            <a:pathLst>
              <a:path w="3948234" h="1724379">
                <a:moveTo>
                  <a:pt x="0" y="0"/>
                </a:moveTo>
                <a:lnTo>
                  <a:pt x="3948233" y="0"/>
                </a:lnTo>
                <a:lnTo>
                  <a:pt x="3948233" y="1724379"/>
                </a:lnTo>
                <a:lnTo>
                  <a:pt x="0" y="1724379"/>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821494" y="8330121"/>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576043" y="-352560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2935119" y="51435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1351527" y="7510686"/>
            <a:ext cx="6049393" cy="5290528"/>
          </a:xfrm>
          <a:custGeom>
            <a:avLst/>
            <a:gdLst/>
            <a:ahLst/>
            <a:cxnLst/>
            <a:rect l="l" t="t" r="r" b="b"/>
            <a:pathLst>
              <a:path w="6049393" h="5290528">
                <a:moveTo>
                  <a:pt x="0" y="0"/>
                </a:moveTo>
                <a:lnTo>
                  <a:pt x="6049392" y="0"/>
                </a:lnTo>
                <a:lnTo>
                  <a:pt x="6049392" y="5290528"/>
                </a:lnTo>
                <a:lnTo>
                  <a:pt x="0" y="5290528"/>
                </a:lnTo>
                <a:lnTo>
                  <a:pt x="0" y="0"/>
                </a:lnTo>
                <a:close/>
              </a:path>
            </a:pathLst>
          </a:custGeom>
          <a:blipFill>
            <a:blip r:embed="rId3"/>
            <a:stretch>
              <a:fillRect/>
            </a:stretch>
          </a:blipFill>
        </p:spPr>
      </p:sp>
      <p:sp>
        <p:nvSpPr>
          <p:cNvPr id="7" name="Freeform 7"/>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8" name="Freeform 8"/>
          <p:cNvSpPr/>
          <p:nvPr/>
        </p:nvSpPr>
        <p:spPr>
          <a:xfrm>
            <a:off x="11844197" y="2360563"/>
            <a:ext cx="4858032" cy="4734373"/>
          </a:xfrm>
          <a:custGeom>
            <a:avLst/>
            <a:gdLst/>
            <a:ahLst/>
            <a:cxnLst/>
            <a:rect l="l" t="t" r="r" b="b"/>
            <a:pathLst>
              <a:path w="4858032" h="4734373">
                <a:moveTo>
                  <a:pt x="0" y="0"/>
                </a:moveTo>
                <a:lnTo>
                  <a:pt x="4858031" y="0"/>
                </a:lnTo>
                <a:lnTo>
                  <a:pt x="4858031" y="4734372"/>
                </a:lnTo>
                <a:lnTo>
                  <a:pt x="0" y="47343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1290135"/>
            <a:ext cx="9071331" cy="10313008"/>
          </a:xfrm>
          <a:prstGeom prst="rect">
            <a:avLst/>
          </a:prstGeom>
        </p:spPr>
        <p:txBody>
          <a:bodyPr lIns="0" tIns="0" rIns="0" bIns="0" rtlCol="0" anchor="t">
            <a:spAutoFit/>
          </a:bodyPr>
          <a:lstStyle/>
          <a:p>
            <a:pPr algn="ctr">
              <a:lnSpc>
                <a:spcPts val="27417"/>
              </a:lnSpc>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THANK YOU!</a:t>
            </a:r>
          </a:p>
          <a:p>
            <a:pPr algn="ctr">
              <a:lnSpc>
                <a:spcPts val="27417"/>
              </a:lnSpc>
            </a:pPr>
            <a:endParaRPr lang="en-US" sz="19583" dirty="0">
              <a:solidFill>
                <a:srgbClr val="6866E1"/>
              </a:solidFill>
              <a:latin typeface="Computer Says No"/>
              <a:ea typeface="Computer Says No"/>
              <a:cs typeface="Computer Says No"/>
              <a:sym typeface="Computer Says No"/>
            </a:endParaRPr>
          </a:p>
          <a:p>
            <a:pPr marL="0" lvl="0" indent="0" algn="ctr">
              <a:lnSpc>
                <a:spcPts val="27417"/>
              </a:lnSpc>
            </a:pPr>
            <a:endParaRPr lang="en-US" sz="19583" dirty="0">
              <a:solidFill>
                <a:srgbClr val="6866E1"/>
              </a:solidFill>
              <a:latin typeface="Computer Says No"/>
              <a:ea typeface="Computer Says No"/>
              <a:cs typeface="Computer Says No"/>
              <a:sym typeface="Computer Says No"/>
            </a:endParaRPr>
          </a:p>
        </p:txBody>
      </p:sp>
      <p:sp>
        <p:nvSpPr>
          <p:cNvPr id="10" name="TextBox 10"/>
          <p:cNvSpPr txBox="1"/>
          <p:nvPr/>
        </p:nvSpPr>
        <p:spPr>
          <a:xfrm>
            <a:off x="-779662" y="3220461"/>
            <a:ext cx="12995094" cy="2028569"/>
          </a:xfrm>
          <a:prstGeom prst="rect">
            <a:avLst/>
          </a:prstGeom>
        </p:spPr>
        <p:txBody>
          <a:bodyPr lIns="0" tIns="0" rIns="0" bIns="0" rtlCol="0" anchor="t">
            <a:spAutoFit/>
          </a:bodyPr>
          <a:lstStyle/>
          <a:p>
            <a:pPr marL="0" lvl="0" indent="0" algn="ctr">
              <a:lnSpc>
                <a:spcPts val="18340"/>
              </a:lnSpc>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AND REMEMBER</a:t>
            </a:r>
          </a:p>
        </p:txBody>
      </p:sp>
      <p:sp>
        <p:nvSpPr>
          <p:cNvPr id="11" name="TextBox 11"/>
          <p:cNvSpPr txBox="1"/>
          <p:nvPr/>
        </p:nvSpPr>
        <p:spPr>
          <a:xfrm>
            <a:off x="214421" y="3506076"/>
            <a:ext cx="11214146" cy="2928046"/>
          </a:xfrm>
          <a:prstGeom prst="rect">
            <a:avLst/>
          </a:prstGeom>
        </p:spPr>
        <p:txBody>
          <a:bodyPr lIns="0" tIns="0" rIns="0" bIns="0" rtlCol="0" anchor="t">
            <a:spAutoFit/>
          </a:bodyPr>
          <a:lstStyle/>
          <a:p>
            <a:pPr lvl="0" indent="0" algn="ctr">
              <a:lnSpc>
                <a:spcPts val="27417"/>
              </a:lnSpc>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AWARENESS IS</a:t>
            </a:r>
          </a:p>
        </p:txBody>
      </p:sp>
      <p:sp>
        <p:nvSpPr>
          <p:cNvPr id="12" name="TextBox 12"/>
          <p:cNvSpPr txBox="1"/>
          <p:nvPr/>
        </p:nvSpPr>
        <p:spPr>
          <a:xfrm>
            <a:off x="235657" y="5432354"/>
            <a:ext cx="11214146" cy="2028569"/>
          </a:xfrm>
          <a:prstGeom prst="rect">
            <a:avLst/>
          </a:prstGeom>
        </p:spPr>
        <p:txBody>
          <a:bodyPr lIns="0" tIns="0" rIns="0" bIns="0" rtlCol="0" anchor="t">
            <a:spAutoFit/>
          </a:bodyPr>
          <a:lstStyle/>
          <a:p>
            <a:pPr marL="0" lvl="0" indent="0" algn="ctr">
              <a:lnSpc>
                <a:spcPts val="18340"/>
              </a:lnSpc>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YOUR DEFENSE;)</a:t>
            </a:r>
          </a:p>
        </p:txBody>
      </p:sp>
      <p:sp>
        <p:nvSpPr>
          <p:cNvPr id="13" name="TextBox 13"/>
          <p:cNvSpPr txBox="1"/>
          <p:nvPr/>
        </p:nvSpPr>
        <p:spPr>
          <a:xfrm>
            <a:off x="6945444" y="8006588"/>
            <a:ext cx="3809320"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a:ea typeface="Open Sans"/>
                <a:cs typeface="Open Sans"/>
                <a:sym typeface="Open Sans"/>
              </a:rPr>
              <a:t>✍️:Aya El Ouarzazi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785904" y="4427790"/>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Freeform 8"/>
          <p:cNvSpPr/>
          <p:nvPr/>
        </p:nvSpPr>
        <p:spPr>
          <a:xfrm>
            <a:off x="11078332" y="58127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9" name="TextBox 9"/>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TABLE OF CONTENTS</a:t>
            </a:r>
          </a:p>
        </p:txBody>
      </p:sp>
      <p:sp>
        <p:nvSpPr>
          <p:cNvPr id="10" name="TextBox 10"/>
          <p:cNvSpPr txBox="1"/>
          <p:nvPr/>
        </p:nvSpPr>
        <p:spPr>
          <a:xfrm>
            <a:off x="1177878" y="4342065"/>
            <a:ext cx="9006618" cy="380845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Introduction to Phishing</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Some Types of Phishing Attacks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How Phishing Attacks Work</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Recognizing Phishing Attempts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Case Studies and Real-World Examples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Tips to Avoid Phishing Attacks</a:t>
            </a:r>
          </a:p>
          <a:p>
            <a:pPr algn="l">
              <a:lnSpc>
                <a:spcPts val="4284"/>
              </a:lnSpc>
            </a:pPr>
            <a:endParaRPr lang="en-US" sz="3060">
              <a:solidFill>
                <a:srgbClr val="FFFFFF"/>
              </a:solidFill>
              <a:latin typeface="Poppins Light"/>
              <a:ea typeface="Poppins Light"/>
              <a:cs typeface="Poppins Light"/>
              <a:sym typeface="Poppins Light"/>
            </a:endParaRPr>
          </a:p>
        </p:txBody>
      </p:sp>
      <p:sp>
        <p:nvSpPr>
          <p:cNvPr id="11" name="TextBox 11"/>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07</a:t>
            </a:r>
          </a:p>
          <a:p>
            <a:pPr algn="r">
              <a:lnSpc>
                <a:spcPts val="4284"/>
              </a:lnSpc>
            </a:pPr>
            <a:r>
              <a:rPr lang="en-US" sz="3060">
                <a:solidFill>
                  <a:srgbClr val="FFFFFF"/>
                </a:solidFill>
                <a:latin typeface="Poppins"/>
                <a:ea typeface="Poppins"/>
                <a:cs typeface="Poppins"/>
                <a:sym typeface="Poppins"/>
              </a:rPr>
              <a:t>08</a:t>
            </a:r>
          </a:p>
          <a:p>
            <a:pPr algn="r">
              <a:lnSpc>
                <a:spcPts val="4284"/>
              </a:lnSpc>
            </a:pPr>
            <a:r>
              <a:rPr lang="en-US" sz="3060">
                <a:solidFill>
                  <a:srgbClr val="FFFFFF"/>
                </a:solidFill>
                <a:latin typeface="Poppins"/>
                <a:ea typeface="Poppins"/>
                <a:cs typeface="Poppins"/>
                <a:sym typeface="Poppins"/>
              </a:rPr>
              <a:t>09</a:t>
            </a:r>
          </a:p>
          <a:p>
            <a:pPr algn="r">
              <a:lnSpc>
                <a:spcPts val="4284"/>
              </a:lnSpc>
            </a:pPr>
            <a:endParaRPr lang="en-US" sz="3060">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0E5D"/>
        </a:solidFill>
        <a:effectLst/>
      </p:bgPr>
    </p:bg>
    <p:spTree>
      <p:nvGrpSpPr>
        <p:cNvPr id="1" name=""/>
        <p:cNvGrpSpPr/>
        <p:nvPr/>
      </p:nvGrpSpPr>
      <p:grpSpPr>
        <a:xfrm>
          <a:off x="0" y="0"/>
          <a:ext cx="0" cy="0"/>
          <a:chOff x="0" y="0"/>
          <a:chExt cx="0" cy="0"/>
        </a:xfrm>
      </p:grpSpPr>
      <p:sp>
        <p:nvSpPr>
          <p:cNvPr id="2" name="Freeform 2"/>
          <p:cNvSpPr/>
          <p:nvPr/>
        </p:nvSpPr>
        <p:spPr>
          <a:xfrm>
            <a:off x="14264413" y="44938"/>
            <a:ext cx="3532509" cy="4750317"/>
          </a:xfrm>
          <a:custGeom>
            <a:avLst/>
            <a:gdLst/>
            <a:ahLst/>
            <a:cxnLst/>
            <a:rect l="l" t="t" r="r" b="b"/>
            <a:pathLst>
              <a:path w="3532509" h="4750317">
                <a:moveTo>
                  <a:pt x="0" y="0"/>
                </a:moveTo>
                <a:lnTo>
                  <a:pt x="3532509" y="0"/>
                </a:lnTo>
                <a:lnTo>
                  <a:pt x="3532509" y="4750318"/>
                </a:lnTo>
                <a:lnTo>
                  <a:pt x="0" y="4750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1082183"/>
            <a:ext cx="15375632" cy="1308050"/>
          </a:xfrm>
          <a:prstGeom prst="rect">
            <a:avLst/>
          </a:prstGeom>
        </p:spPr>
        <p:txBody>
          <a:bodyPr lIns="0" tIns="0" rIns="0" bIns="0" rtlCol="0" anchor="t">
            <a:spAutoFit/>
          </a:bodyPr>
          <a:lstStyle/>
          <a:p>
            <a:pPr marL="0" lvl="0" indent="0" algn="ctr">
              <a:lnSpc>
                <a:spcPts val="10150"/>
              </a:lnSpc>
              <a:spcBef>
                <a:spcPct val="0"/>
              </a:spcBef>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INTRODUCTION TO PHISHING</a:t>
            </a:r>
          </a:p>
        </p:txBody>
      </p:sp>
      <p:sp>
        <p:nvSpPr>
          <p:cNvPr id="4" name="TextBox 4"/>
          <p:cNvSpPr txBox="1"/>
          <p:nvPr/>
        </p:nvSpPr>
        <p:spPr>
          <a:xfrm>
            <a:off x="382112" y="2457935"/>
            <a:ext cx="16877188" cy="7630568"/>
          </a:xfrm>
          <a:prstGeom prst="rect">
            <a:avLst/>
          </a:prstGeom>
        </p:spPr>
        <p:txBody>
          <a:bodyPr lIns="0" tIns="0" rIns="0" bIns="0" rtlCol="0" anchor="t">
            <a:spAutoFit/>
          </a:bodyPr>
          <a:lstStyle/>
          <a:p>
            <a:pPr algn="l">
              <a:lnSpc>
                <a:spcPts val="6825"/>
              </a:lnSpc>
            </a:pPr>
            <a:r>
              <a:rPr lang="en-US" sz="4875" dirty="0">
                <a:solidFill>
                  <a:srgbClr val="7696EB"/>
                </a:solidFill>
                <a:latin typeface="Poppins Bold"/>
                <a:ea typeface="Poppins Bold"/>
                <a:cs typeface="Poppins Bold"/>
                <a:sym typeface="Poppins Bold"/>
              </a:rPr>
              <a:t>Definition of Phishing:</a:t>
            </a:r>
          </a:p>
          <a:p>
            <a:pPr algn="l">
              <a:lnSpc>
                <a:spcPts val="6825"/>
              </a:lnSpc>
            </a:pPr>
            <a:endParaRPr lang="en-US" sz="4875" dirty="0">
              <a:solidFill>
                <a:srgbClr val="7696EB"/>
              </a:solidFill>
              <a:latin typeface="Poppins Bold"/>
              <a:ea typeface="Poppins Bold"/>
              <a:cs typeface="Poppins Bold"/>
              <a:sym typeface="Poppins Bold"/>
            </a:endParaRPr>
          </a:p>
          <a:p>
            <a:pPr marL="851131" lvl="1" indent="-425566" algn="l">
              <a:lnSpc>
                <a:spcPts val="5519"/>
              </a:lnSpc>
              <a:buFont typeface="Arial"/>
              <a:buChar char="•"/>
            </a:pPr>
            <a:r>
              <a:rPr lang="en-US" sz="3942" dirty="0">
                <a:solidFill>
                  <a:srgbClr val="FFFFFF"/>
                </a:solidFill>
                <a:latin typeface="Poppins"/>
                <a:ea typeface="Poppins"/>
                <a:cs typeface="Poppins"/>
                <a:sym typeface="Poppins"/>
              </a:rPr>
              <a:t>Phishing is a form of cyberattack where an attacker masquerades as a trusted entity to steal sensitive information such as login credentials, credit card numbers, or personal identification details.</a:t>
            </a:r>
          </a:p>
          <a:p>
            <a:pPr marL="851131" lvl="1" indent="-425566" algn="l">
              <a:lnSpc>
                <a:spcPts val="5519"/>
              </a:lnSpc>
              <a:buFont typeface="Arial"/>
              <a:buChar char="•"/>
            </a:pPr>
            <a:r>
              <a:rPr lang="en-US" sz="3942" dirty="0">
                <a:solidFill>
                  <a:srgbClr val="FFFFFF"/>
                </a:solidFill>
                <a:latin typeface="Poppins"/>
                <a:ea typeface="Poppins"/>
                <a:cs typeface="Poppins"/>
                <a:sym typeface="Poppins"/>
              </a:rPr>
              <a:t>The term "phishing" is derived from the word "fishing," implying that attackers are "fishing" for potential victims by luring them in with bait.</a:t>
            </a:r>
          </a:p>
          <a:p>
            <a:pPr algn="l">
              <a:lnSpc>
                <a:spcPts val="4298"/>
              </a:lnSpc>
            </a:pPr>
            <a:endParaRPr lang="en-US" sz="3942" dirty="0">
              <a:solidFill>
                <a:srgbClr val="FFFFFF"/>
              </a:solidFill>
              <a:latin typeface="Poppins"/>
              <a:ea typeface="Poppins"/>
              <a:cs typeface="Poppins"/>
              <a:sym typeface="Poppins"/>
            </a:endParaRPr>
          </a:p>
          <a:p>
            <a:pPr algn="l">
              <a:lnSpc>
                <a:spcPts val="3559"/>
              </a:lnSpc>
            </a:pPr>
            <a:endParaRPr lang="en-US" sz="3942" dirty="0">
              <a:solidFill>
                <a:srgbClr val="FFFFFF"/>
              </a:solidFill>
              <a:latin typeface="Poppins"/>
              <a:ea typeface="Poppins"/>
              <a:cs typeface="Poppins"/>
              <a:sym typeface="Poppins"/>
            </a:endParaRPr>
          </a:p>
        </p:txBody>
      </p:sp>
      <p:sp>
        <p:nvSpPr>
          <p:cNvPr id="5" name="Freeform 5"/>
          <p:cNvSpPr/>
          <p:nvPr/>
        </p:nvSpPr>
        <p:spPr>
          <a:xfrm>
            <a:off x="13087333" y="8100652"/>
            <a:ext cx="6819964" cy="5836080"/>
          </a:xfrm>
          <a:custGeom>
            <a:avLst/>
            <a:gdLst/>
            <a:ahLst/>
            <a:cxnLst/>
            <a:rect l="l" t="t" r="r" b="b"/>
            <a:pathLst>
              <a:path w="6819964" h="5836080">
                <a:moveTo>
                  <a:pt x="0" y="0"/>
                </a:moveTo>
                <a:lnTo>
                  <a:pt x="6819965" y="0"/>
                </a:lnTo>
                <a:lnTo>
                  <a:pt x="6819965" y="5836080"/>
                </a:lnTo>
                <a:lnTo>
                  <a:pt x="0" y="583608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855158" y="5293117"/>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3590042" y="3051429"/>
            <a:ext cx="1719302" cy="2092071"/>
          </a:xfrm>
          <a:custGeom>
            <a:avLst/>
            <a:gdLst/>
            <a:ahLst/>
            <a:cxnLst/>
            <a:rect l="l" t="t" r="r" b="b"/>
            <a:pathLst>
              <a:path w="1719302" h="2092071">
                <a:moveTo>
                  <a:pt x="0" y="0"/>
                </a:moveTo>
                <a:lnTo>
                  <a:pt x="1719302" y="0"/>
                </a:lnTo>
                <a:lnTo>
                  <a:pt x="1719302" y="2092071"/>
                </a:lnTo>
                <a:lnTo>
                  <a:pt x="0" y="2092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619146" y="3459092"/>
            <a:ext cx="3599816" cy="1684408"/>
          </a:xfrm>
          <a:custGeom>
            <a:avLst/>
            <a:gdLst/>
            <a:ahLst/>
            <a:cxnLst/>
            <a:rect l="l" t="t" r="r" b="b"/>
            <a:pathLst>
              <a:path w="3599816" h="1684408">
                <a:moveTo>
                  <a:pt x="0" y="0"/>
                </a:moveTo>
                <a:lnTo>
                  <a:pt x="3599816" y="0"/>
                </a:lnTo>
                <a:lnTo>
                  <a:pt x="3599816" y="1684408"/>
                </a:lnTo>
                <a:lnTo>
                  <a:pt x="0" y="1684408"/>
                </a:lnTo>
                <a:lnTo>
                  <a:pt x="0" y="0"/>
                </a:lnTo>
                <a:close/>
              </a:path>
            </a:pathLst>
          </a:custGeom>
          <a:blipFill>
            <a:blip r:embed="rId10"/>
            <a:stretch>
              <a:fillRect l="-3938" r="-3938"/>
            </a:stretch>
          </a:blipFill>
        </p:spPr>
      </p:sp>
      <p:sp>
        <p:nvSpPr>
          <p:cNvPr id="11" name="Freeform 11"/>
          <p:cNvSpPr/>
          <p:nvPr/>
        </p:nvSpPr>
        <p:spPr>
          <a:xfrm>
            <a:off x="12852197" y="3164691"/>
            <a:ext cx="2734105" cy="1978809"/>
          </a:xfrm>
          <a:custGeom>
            <a:avLst/>
            <a:gdLst/>
            <a:ahLst/>
            <a:cxnLst/>
            <a:rect l="l" t="t" r="r" b="b"/>
            <a:pathLst>
              <a:path w="2734105" h="1978809">
                <a:moveTo>
                  <a:pt x="0" y="0"/>
                </a:moveTo>
                <a:lnTo>
                  <a:pt x="2734106" y="0"/>
                </a:lnTo>
                <a:lnTo>
                  <a:pt x="2734106" y="1978809"/>
                </a:lnTo>
                <a:lnTo>
                  <a:pt x="0" y="1978809"/>
                </a:lnTo>
                <a:lnTo>
                  <a:pt x="0" y="0"/>
                </a:lnTo>
                <a:close/>
              </a:path>
            </a:pathLst>
          </a:custGeom>
          <a:blipFill>
            <a:blip r:embed="rId11"/>
            <a:stretch>
              <a:fillRect/>
            </a:stretch>
          </a:blipFill>
        </p:spPr>
      </p:sp>
      <p:sp>
        <p:nvSpPr>
          <p:cNvPr id="12" name="TextBox 12"/>
          <p:cNvSpPr txBox="1"/>
          <p:nvPr/>
        </p:nvSpPr>
        <p:spPr>
          <a:xfrm>
            <a:off x="3022168" y="689158"/>
            <a:ext cx="12729141" cy="1951625"/>
          </a:xfrm>
          <a:prstGeom prst="rect">
            <a:avLst/>
          </a:prstGeom>
        </p:spPr>
        <p:txBody>
          <a:bodyPr lIns="0" tIns="0" rIns="0" bIns="0" rtlCol="0" anchor="t">
            <a:spAutoFit/>
          </a:bodyPr>
          <a:lstStyle/>
          <a:p>
            <a:pPr marL="0" lvl="0" indent="0" algn="ctr">
              <a:lnSpc>
                <a:spcPts val="7490"/>
              </a:lnSpc>
              <a:spcBef>
                <a:spcPct val="0"/>
              </a:spcBef>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SOME</a:t>
            </a:r>
            <a:r>
              <a:rPr lang="en-US" sz="10403" dirty="0">
                <a:solidFill>
                  <a:srgbClr val="6866E1"/>
                </a:solidFill>
                <a:latin typeface="Computer Says No"/>
                <a:ea typeface="Computer Says No"/>
                <a:cs typeface="Computer Says No"/>
                <a:sym typeface="Computer Says No"/>
              </a:rPr>
              <a:t> </a:t>
            </a: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TYPES OF PHISHING ATTACKS</a:t>
            </a:r>
          </a:p>
        </p:txBody>
      </p:sp>
      <p:sp>
        <p:nvSpPr>
          <p:cNvPr id="13" name="TextBox 13"/>
          <p:cNvSpPr txBox="1"/>
          <p:nvPr/>
        </p:nvSpPr>
        <p:spPr>
          <a:xfrm>
            <a:off x="2387849" y="5287212"/>
            <a:ext cx="4462019" cy="581506"/>
          </a:xfrm>
          <a:prstGeom prst="rect">
            <a:avLst/>
          </a:prstGeom>
        </p:spPr>
        <p:txBody>
          <a:bodyPr lIns="0" tIns="0" rIns="0" bIns="0" rtlCol="0" anchor="t">
            <a:spAutoFit/>
          </a:bodyPr>
          <a:lstStyle/>
          <a:p>
            <a:pPr marL="0" lvl="0" indent="0" algn="ctr">
              <a:lnSpc>
                <a:spcPts val="4458"/>
              </a:lnSpc>
              <a:spcBef>
                <a:spcPct val="0"/>
              </a:spcBef>
            </a:pPr>
            <a:r>
              <a:rPr lang="en-US" sz="6000" dirty="0">
                <a:solidFill>
                  <a:schemeClr val="bg1"/>
                </a:solidFill>
                <a:effectLst>
                  <a:outerShdw blurRad="38100" dist="38100" dir="2700000" algn="tl">
                    <a:srgbClr val="000000">
                      <a:alpha val="43137"/>
                    </a:srgbClr>
                  </a:outerShdw>
                </a:effectLst>
                <a:latin typeface="Computer Says No"/>
                <a:cs typeface="Computer Says No"/>
                <a:sym typeface="Computer Says No"/>
              </a:rPr>
              <a:t>EMAIL PHISHING</a:t>
            </a:r>
          </a:p>
        </p:txBody>
      </p:sp>
      <p:sp>
        <p:nvSpPr>
          <p:cNvPr id="14" name="TextBox 14"/>
          <p:cNvSpPr txBox="1"/>
          <p:nvPr/>
        </p:nvSpPr>
        <p:spPr>
          <a:xfrm>
            <a:off x="2795760" y="5855237"/>
            <a:ext cx="3646196" cy="3568399"/>
          </a:xfrm>
          <a:prstGeom prst="rect">
            <a:avLst/>
          </a:prstGeom>
        </p:spPr>
        <p:txBody>
          <a:bodyPr lIns="0" tIns="0" rIns="0" bIns="0" rtlCol="0" anchor="t">
            <a:spAutoFit/>
          </a:bodyPr>
          <a:lstStyle/>
          <a:p>
            <a:pPr algn="ctr">
              <a:lnSpc>
                <a:spcPts val="3576"/>
              </a:lnSpc>
            </a:pPr>
            <a:r>
              <a:rPr lang="en-US" sz="2208">
                <a:solidFill>
                  <a:srgbClr val="FFFFFF"/>
                </a:solidFill>
                <a:latin typeface="Poppins"/>
                <a:ea typeface="Poppins"/>
                <a:cs typeface="Poppins"/>
                <a:sym typeface="Poppins"/>
              </a:rPr>
              <a:t>The most common form, where attackers send emails that appear to be from legitimate sources to trick recipients into clicking malicious links or providing sensitive information.</a:t>
            </a:r>
          </a:p>
        </p:txBody>
      </p:sp>
      <p:sp>
        <p:nvSpPr>
          <p:cNvPr id="15" name="TextBox 15"/>
          <p:cNvSpPr txBox="1"/>
          <p:nvPr/>
        </p:nvSpPr>
        <p:spPr>
          <a:xfrm>
            <a:off x="7395319" y="5287212"/>
            <a:ext cx="4421178" cy="577081"/>
          </a:xfrm>
          <a:prstGeom prst="rect">
            <a:avLst/>
          </a:prstGeom>
        </p:spPr>
        <p:txBody>
          <a:bodyPr lIns="0" tIns="0" rIns="0" bIns="0" rtlCol="0" anchor="t">
            <a:spAutoFit/>
          </a:bodyPr>
          <a:lstStyle/>
          <a:p>
            <a:pPr marL="0" lvl="0" indent="0" algn="ctr">
              <a:lnSpc>
                <a:spcPts val="4458"/>
              </a:lnSpc>
              <a:spcBef>
                <a:spcPct val="0"/>
              </a:spcBef>
            </a:pPr>
            <a:r>
              <a:rPr lang="en-US" sz="6000" dirty="0">
                <a:solidFill>
                  <a:schemeClr val="bg1"/>
                </a:solidFill>
                <a:effectLst>
                  <a:outerShdw blurRad="38100" dist="38100" dir="2700000" algn="tl">
                    <a:srgbClr val="000000">
                      <a:alpha val="43137"/>
                    </a:srgbClr>
                  </a:outerShdw>
                </a:effectLst>
                <a:latin typeface="Computer Says No"/>
                <a:cs typeface="Computer Says No"/>
                <a:sym typeface="Computer Says No"/>
              </a:rPr>
              <a:t>SPEAR PHISHING</a:t>
            </a:r>
          </a:p>
        </p:txBody>
      </p:sp>
      <p:sp>
        <p:nvSpPr>
          <p:cNvPr id="16" name="TextBox 16"/>
          <p:cNvSpPr txBox="1"/>
          <p:nvPr/>
        </p:nvSpPr>
        <p:spPr>
          <a:xfrm>
            <a:off x="12353194" y="5287212"/>
            <a:ext cx="3732111" cy="1154162"/>
          </a:xfrm>
          <a:prstGeom prst="rect">
            <a:avLst/>
          </a:prstGeom>
        </p:spPr>
        <p:txBody>
          <a:bodyPr lIns="0" tIns="0" rIns="0" bIns="0" rtlCol="0" anchor="t">
            <a:spAutoFit/>
          </a:bodyPr>
          <a:lstStyle/>
          <a:p>
            <a:pPr algn="ctr">
              <a:lnSpc>
                <a:spcPts val="4458"/>
              </a:lnSpc>
              <a:spcBef>
                <a:spcPct val="0"/>
              </a:spcBef>
            </a:pPr>
            <a:r>
              <a:rPr lang="en-US" sz="6000" dirty="0">
                <a:solidFill>
                  <a:schemeClr val="bg1"/>
                </a:solidFill>
                <a:effectLst>
                  <a:outerShdw blurRad="38100" dist="38100" dir="2700000" algn="tl">
                    <a:srgbClr val="000000">
                      <a:alpha val="43137"/>
                    </a:srgbClr>
                  </a:outerShdw>
                </a:effectLst>
                <a:latin typeface="Computer Says No"/>
                <a:cs typeface="Computer Says No"/>
                <a:sym typeface="Computer Says No"/>
              </a:rPr>
              <a:t>SMISHING AND VISHING</a:t>
            </a:r>
          </a:p>
        </p:txBody>
      </p:sp>
      <p:sp>
        <p:nvSpPr>
          <p:cNvPr id="17" name="TextBox 17"/>
          <p:cNvSpPr txBox="1"/>
          <p:nvPr/>
        </p:nvSpPr>
        <p:spPr>
          <a:xfrm>
            <a:off x="7518968" y="5739372"/>
            <a:ext cx="3944068" cy="4701120"/>
          </a:xfrm>
          <a:prstGeom prst="rect">
            <a:avLst/>
          </a:prstGeom>
        </p:spPr>
        <p:txBody>
          <a:bodyPr lIns="0" tIns="0" rIns="0" bIns="0" rtlCol="0" anchor="t">
            <a:spAutoFit/>
          </a:bodyPr>
          <a:lstStyle/>
          <a:p>
            <a:pPr algn="ctr">
              <a:lnSpc>
                <a:spcPts val="3565"/>
              </a:lnSpc>
            </a:pPr>
            <a:r>
              <a:rPr lang="en-US" sz="2200">
                <a:solidFill>
                  <a:srgbClr val="FFFFFF"/>
                </a:solidFill>
                <a:latin typeface="Poppins Light"/>
                <a:ea typeface="Poppins Light"/>
                <a:cs typeface="Poppins Light"/>
                <a:sym typeface="Poppins Light"/>
              </a:rPr>
              <a:t>A targeted attack directed at a specific individual or organization, often using personal information to make the attack more convincing.</a:t>
            </a:r>
          </a:p>
          <a:p>
            <a:pPr algn="ctr">
              <a:lnSpc>
                <a:spcPts val="3225"/>
              </a:lnSpc>
            </a:pPr>
            <a:r>
              <a:rPr lang="en-US" sz="1991">
                <a:solidFill>
                  <a:srgbClr val="FFFFFF"/>
                </a:solidFill>
                <a:latin typeface="Poppins"/>
                <a:ea typeface="Poppins"/>
                <a:cs typeface="Poppins"/>
                <a:sym typeface="Poppins"/>
              </a:rPr>
              <a:t>The </a:t>
            </a:r>
            <a:r>
              <a:rPr lang="en-US" sz="1991">
                <a:solidFill>
                  <a:srgbClr val="FFFFFF"/>
                </a:solidFill>
                <a:latin typeface="Poppins Light"/>
                <a:ea typeface="Poppins Light"/>
                <a:cs typeface="Poppins Light"/>
                <a:sym typeface="Poppins Light"/>
              </a:rPr>
              <a:t>form of spear phishing that targets high-profile individuals such as executives or politicians is called whaling.</a:t>
            </a:r>
          </a:p>
          <a:p>
            <a:pPr algn="ctr">
              <a:lnSpc>
                <a:spcPts val="3056"/>
              </a:lnSpc>
            </a:pPr>
            <a:endParaRPr lang="en-US" sz="1991">
              <a:solidFill>
                <a:srgbClr val="FFFFFF"/>
              </a:solidFill>
              <a:latin typeface="Poppins Light"/>
              <a:ea typeface="Poppins Light"/>
              <a:cs typeface="Poppins Light"/>
              <a:sym typeface="Poppins Light"/>
            </a:endParaRPr>
          </a:p>
        </p:txBody>
      </p:sp>
      <p:sp>
        <p:nvSpPr>
          <p:cNvPr id="18" name="TextBox 18"/>
          <p:cNvSpPr txBox="1"/>
          <p:nvPr/>
        </p:nvSpPr>
        <p:spPr>
          <a:xfrm>
            <a:off x="12379171" y="6591617"/>
            <a:ext cx="3732111" cy="2996628"/>
          </a:xfrm>
          <a:prstGeom prst="rect">
            <a:avLst/>
          </a:prstGeom>
        </p:spPr>
        <p:txBody>
          <a:bodyPr lIns="0" tIns="0" rIns="0" bIns="0" rtlCol="0" anchor="t">
            <a:spAutoFit/>
          </a:bodyPr>
          <a:lstStyle/>
          <a:p>
            <a:pPr algn="ctr">
              <a:lnSpc>
                <a:spcPts val="3573"/>
              </a:lnSpc>
            </a:pPr>
            <a:r>
              <a:rPr lang="en-US" sz="2205">
                <a:solidFill>
                  <a:srgbClr val="FFFFFF"/>
                </a:solidFill>
                <a:latin typeface="Poppins"/>
                <a:ea typeface="Poppins"/>
                <a:cs typeface="Poppins"/>
                <a:sym typeface="Poppins"/>
              </a:rPr>
              <a:t>Phishing attempts made via SMS (smishing) or voice calls (vishing), often pretending to be from banks or other trusted entities.</a:t>
            </a:r>
          </a:p>
          <a:p>
            <a:pPr algn="ctr">
              <a:lnSpc>
                <a:spcPts val="2439"/>
              </a:lnSpc>
            </a:pPr>
            <a:endParaRPr lang="en-US" sz="2205">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772214" y="2479456"/>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Email Spoofing</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7772214" y="3369415"/>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a:ea typeface="Poppins"/>
                <a:cs typeface="Poppins"/>
                <a:sym typeface="Poppins"/>
              </a:rPr>
              <a:t>Attackers forge the sender's email address to make it look like it comes from a trusted source.</a:t>
            </a:r>
          </a:p>
        </p:txBody>
      </p:sp>
      <p:grpSp>
        <p:nvGrpSpPr>
          <p:cNvPr id="8" name="Group 8"/>
          <p:cNvGrpSpPr/>
          <p:nvPr/>
        </p:nvGrpSpPr>
        <p:grpSpPr>
          <a:xfrm>
            <a:off x="7772214" y="4394597"/>
            <a:ext cx="2668682" cy="680410"/>
            <a:chOff x="0" y="0"/>
            <a:chExt cx="702863" cy="179203"/>
          </a:xfrm>
        </p:grpSpPr>
        <p:sp>
          <p:nvSpPr>
            <p:cNvPr id="9" name="Freeform 9"/>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Link Manipulation</a:t>
              </a:r>
            </a:p>
          </p:txBody>
        </p:sp>
      </p:grpSp>
      <p:sp>
        <p:nvSpPr>
          <p:cNvPr id="11" name="TextBox 11"/>
          <p:cNvSpPr txBox="1"/>
          <p:nvPr/>
        </p:nvSpPr>
        <p:spPr>
          <a:xfrm>
            <a:off x="7772214" y="5284556"/>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Light"/>
                <a:ea typeface="Poppins Light"/>
                <a:cs typeface="Poppins Light"/>
                <a:sym typeface="Poppins Light"/>
              </a:rPr>
              <a:t>Phishing emails often contain links that appear legitimate but lead to fraudulent websites.</a:t>
            </a:r>
          </a:p>
        </p:txBody>
      </p:sp>
      <p:sp>
        <p:nvSpPr>
          <p:cNvPr id="12" name="TextBox 12"/>
          <p:cNvSpPr txBox="1"/>
          <p:nvPr/>
        </p:nvSpPr>
        <p:spPr>
          <a:xfrm>
            <a:off x="1936168" y="466725"/>
            <a:ext cx="12729141" cy="989823"/>
          </a:xfrm>
          <a:prstGeom prst="rect">
            <a:avLst/>
          </a:prstGeom>
        </p:spPr>
        <p:txBody>
          <a:bodyPr lIns="0" tIns="0" rIns="0" bIns="0" rtlCol="0" anchor="t">
            <a:spAutoFit/>
          </a:bodyPr>
          <a:lstStyle/>
          <a:p>
            <a:pPr marL="0" lvl="0" indent="0" algn="ctr">
              <a:lnSpc>
                <a:spcPts val="7490"/>
              </a:lnSpc>
              <a:spcBef>
                <a:spcPct val="0"/>
              </a:spcBef>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HOW PHISHING ATTACKS WORK</a:t>
            </a:r>
          </a:p>
        </p:txBody>
      </p:sp>
      <p:sp>
        <p:nvSpPr>
          <p:cNvPr id="13" name="TextBox 13"/>
          <p:cNvSpPr txBox="1"/>
          <p:nvPr/>
        </p:nvSpPr>
        <p:spPr>
          <a:xfrm>
            <a:off x="4036630" y="1500957"/>
            <a:ext cx="9063137" cy="679449"/>
          </a:xfrm>
          <a:prstGeom prst="rect">
            <a:avLst/>
          </a:prstGeom>
        </p:spPr>
        <p:txBody>
          <a:bodyPr lIns="0" tIns="0" rIns="0" bIns="0" rtlCol="0" anchor="t">
            <a:spAutoFit/>
          </a:bodyPr>
          <a:lstStyle/>
          <a:p>
            <a:pPr algn="ctr">
              <a:lnSpc>
                <a:spcPts val="5600"/>
              </a:lnSpc>
            </a:pPr>
            <a:r>
              <a:rPr lang="en-US" sz="4000">
                <a:solidFill>
                  <a:srgbClr val="C2C4C5"/>
                </a:solidFill>
                <a:latin typeface="Hammersmith One"/>
                <a:ea typeface="Hammersmith One"/>
                <a:cs typeface="Hammersmith One"/>
                <a:sym typeface="Hammersmith One"/>
              </a:rPr>
              <a:t>Common Techniques Used in Phishing:</a:t>
            </a:r>
          </a:p>
        </p:txBody>
      </p:sp>
      <p:grpSp>
        <p:nvGrpSpPr>
          <p:cNvPr id="14" name="Group 14"/>
          <p:cNvGrpSpPr/>
          <p:nvPr/>
        </p:nvGrpSpPr>
        <p:grpSpPr>
          <a:xfrm>
            <a:off x="7809659" y="6309737"/>
            <a:ext cx="2668682" cy="680410"/>
            <a:chOff x="0" y="0"/>
            <a:chExt cx="702863" cy="179203"/>
          </a:xfrm>
        </p:grpSpPr>
        <p:sp>
          <p:nvSpPr>
            <p:cNvPr id="15" name="Freeform 15"/>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16" name="TextBox 16"/>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Website Forgery</a:t>
              </a:r>
            </a:p>
          </p:txBody>
        </p:sp>
      </p:grpSp>
      <p:sp>
        <p:nvSpPr>
          <p:cNvPr id="17" name="TextBox 17"/>
          <p:cNvSpPr txBox="1"/>
          <p:nvPr/>
        </p:nvSpPr>
        <p:spPr>
          <a:xfrm>
            <a:off x="7772214" y="7199697"/>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a:ea typeface="Poppins"/>
                <a:cs typeface="Poppins"/>
                <a:sym typeface="Poppins"/>
              </a:rPr>
              <a:t> Attackers create fake websites that mimic real ones to steal login credentials or personal information.</a:t>
            </a:r>
          </a:p>
        </p:txBody>
      </p:sp>
      <p:grpSp>
        <p:nvGrpSpPr>
          <p:cNvPr id="18" name="Group 18"/>
          <p:cNvGrpSpPr/>
          <p:nvPr/>
        </p:nvGrpSpPr>
        <p:grpSpPr>
          <a:xfrm>
            <a:off x="7772214" y="8224878"/>
            <a:ext cx="4626408" cy="680410"/>
            <a:chOff x="0" y="0"/>
            <a:chExt cx="1218478" cy="179203"/>
          </a:xfrm>
        </p:grpSpPr>
        <p:sp>
          <p:nvSpPr>
            <p:cNvPr id="19" name="Freeform 19"/>
            <p:cNvSpPr/>
            <p:nvPr/>
          </p:nvSpPr>
          <p:spPr>
            <a:xfrm>
              <a:off x="0" y="0"/>
              <a:ext cx="1218478" cy="179203"/>
            </a:xfrm>
            <a:custGeom>
              <a:avLst/>
              <a:gdLst/>
              <a:ahLst/>
              <a:cxnLst/>
              <a:rect l="l" t="t" r="r" b="b"/>
              <a:pathLst>
                <a:path w="1218478" h="179203">
                  <a:moveTo>
                    <a:pt x="0" y="0"/>
                  </a:moveTo>
                  <a:lnTo>
                    <a:pt x="1218478" y="0"/>
                  </a:lnTo>
                  <a:lnTo>
                    <a:pt x="1218478" y="179203"/>
                  </a:lnTo>
                  <a:lnTo>
                    <a:pt x="0" y="179203"/>
                  </a:lnTo>
                  <a:close/>
                </a:path>
              </a:pathLst>
            </a:custGeom>
            <a:solidFill>
              <a:srgbClr val="000000">
                <a:alpha val="0"/>
              </a:srgbClr>
            </a:solidFill>
            <a:ln w="19050" cap="sq">
              <a:solidFill>
                <a:srgbClr val="FFFFFF"/>
              </a:solidFill>
              <a:prstDash val="solid"/>
              <a:miter/>
            </a:ln>
          </p:spPr>
        </p:sp>
        <p:sp>
          <p:nvSpPr>
            <p:cNvPr id="20" name="TextBox 20"/>
            <p:cNvSpPr txBox="1"/>
            <p:nvPr/>
          </p:nvSpPr>
          <p:spPr>
            <a:xfrm>
              <a:off x="0" y="-104775"/>
              <a:ext cx="1218478"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Malicious Attachments</a:t>
              </a:r>
            </a:p>
          </p:txBody>
        </p:sp>
      </p:grpSp>
      <p:sp>
        <p:nvSpPr>
          <p:cNvPr id="21" name="TextBox 21"/>
          <p:cNvSpPr txBox="1"/>
          <p:nvPr/>
        </p:nvSpPr>
        <p:spPr>
          <a:xfrm>
            <a:off x="7809659" y="9114838"/>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a:ea typeface="Poppins"/>
                <a:cs typeface="Poppins"/>
                <a:sym typeface="Poppins"/>
              </a:rPr>
              <a:t>Emails may contain attachments that, when opened, install malware on the victim's device.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a:off x="2304044" y="1097430"/>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861688" y="1097430"/>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936343" y="102870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707790" y="182838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id="9" name="TextBox 9"/>
          <p:cNvSpPr txBox="1"/>
          <p:nvPr/>
        </p:nvSpPr>
        <p:spPr>
          <a:xfrm>
            <a:off x="9265434" y="182838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0" name="TextBox 10"/>
          <p:cNvSpPr txBox="1"/>
          <p:nvPr/>
        </p:nvSpPr>
        <p:spPr>
          <a:xfrm>
            <a:off x="14353086" y="182838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id="11" name="TextBox 11"/>
          <p:cNvSpPr txBox="1"/>
          <p:nvPr/>
        </p:nvSpPr>
        <p:spPr>
          <a:xfrm>
            <a:off x="12863398" y="4196466"/>
            <a:ext cx="5424719" cy="5591847"/>
          </a:xfrm>
          <a:prstGeom prst="rect">
            <a:avLst/>
          </a:prstGeom>
        </p:spPr>
        <p:txBody>
          <a:bodyPr lIns="0" tIns="0" rIns="0" bIns="0" rtlCol="0" anchor="t">
            <a:spAutoFit/>
          </a:bodyPr>
          <a:lstStyle/>
          <a:p>
            <a:pPr marL="421368" lvl="1" indent="-210684" algn="ctr">
              <a:lnSpc>
                <a:spcPts val="3161"/>
              </a:lnSpc>
              <a:buFont typeface="Arial"/>
              <a:buChar char="•"/>
            </a:pPr>
            <a:r>
              <a:rPr lang="en-US" sz="1951">
                <a:solidFill>
                  <a:srgbClr val="FFFFFF"/>
                </a:solidFill>
                <a:latin typeface="Poppins"/>
                <a:ea typeface="Poppins"/>
                <a:cs typeface="Poppins"/>
                <a:sym typeface="Poppins"/>
              </a:rPr>
              <a:t>Pretexting: Attackers create a fabricated scenario to steal information (e.g., posing as an IT support person).</a:t>
            </a:r>
          </a:p>
          <a:p>
            <a:pPr marL="421368" lvl="1" indent="-210684" algn="ctr">
              <a:lnSpc>
                <a:spcPts val="3161"/>
              </a:lnSpc>
              <a:buFont typeface="Arial"/>
              <a:buChar char="•"/>
            </a:pPr>
            <a:r>
              <a:rPr lang="en-US" sz="1951">
                <a:solidFill>
                  <a:srgbClr val="FFFFFF"/>
                </a:solidFill>
                <a:latin typeface="Poppins"/>
                <a:ea typeface="Poppins"/>
                <a:cs typeface="Poppins"/>
                <a:sym typeface="Poppins"/>
              </a:rPr>
              <a:t>Baiting: Enticing victims with something they want, such as free downloads or attractive offers, to gain access to their information.</a:t>
            </a:r>
          </a:p>
          <a:p>
            <a:pPr marL="421368" lvl="1" indent="-210684" algn="ctr">
              <a:lnSpc>
                <a:spcPts val="3161"/>
              </a:lnSpc>
              <a:buFont typeface="Arial"/>
              <a:buChar char="•"/>
            </a:pPr>
            <a:r>
              <a:rPr lang="en-US" sz="1951">
                <a:solidFill>
                  <a:srgbClr val="FFFFFF"/>
                </a:solidFill>
                <a:latin typeface="Poppins"/>
                <a:ea typeface="Poppins"/>
                <a:cs typeface="Poppins"/>
                <a:sym typeface="Poppins"/>
              </a:rPr>
              <a:t>Quid Pro Quo: Offering a service or benefit in exchange for information.</a:t>
            </a:r>
          </a:p>
          <a:p>
            <a:pPr marL="421368" lvl="1" indent="-210684" algn="ctr">
              <a:lnSpc>
                <a:spcPts val="3161"/>
              </a:lnSpc>
              <a:buFont typeface="Arial"/>
              <a:buChar char="•"/>
            </a:pPr>
            <a:r>
              <a:rPr lang="en-US" sz="1951">
                <a:solidFill>
                  <a:srgbClr val="FFFFFF"/>
                </a:solidFill>
                <a:latin typeface="Poppins"/>
                <a:ea typeface="Poppins"/>
                <a:cs typeface="Poppins"/>
                <a:sym typeface="Poppins"/>
              </a:rPr>
              <a:t>Impersonation: Pretending to be someone the victim knows or trusts, such as a colleague or a family member.</a:t>
            </a:r>
          </a:p>
          <a:p>
            <a:pPr algn="ctr">
              <a:lnSpc>
                <a:spcPts val="3161"/>
              </a:lnSpc>
            </a:pPr>
            <a:endParaRPr lang="en-US" sz="1951">
              <a:solidFill>
                <a:srgbClr val="FFFFFF"/>
              </a:solidFill>
              <a:latin typeface="Poppins"/>
              <a:ea typeface="Poppins"/>
              <a:cs typeface="Poppins"/>
              <a:sym typeface="Poppins"/>
            </a:endParaRPr>
          </a:p>
        </p:txBody>
      </p:sp>
      <p:sp>
        <p:nvSpPr>
          <p:cNvPr id="12" name="TextBox 12"/>
          <p:cNvSpPr txBox="1"/>
          <p:nvPr/>
        </p:nvSpPr>
        <p:spPr>
          <a:xfrm>
            <a:off x="7076438" y="4239348"/>
            <a:ext cx="5683829" cy="5443639"/>
          </a:xfrm>
          <a:prstGeom prst="rect">
            <a:avLst/>
          </a:prstGeom>
        </p:spPr>
        <p:txBody>
          <a:bodyPr lIns="0" tIns="0" rIns="0" bIns="0" rtlCol="0" anchor="t">
            <a:spAutoFit/>
          </a:bodyPr>
          <a:lstStyle/>
          <a:p>
            <a:pPr marL="442957" lvl="1" indent="-221479" algn="ctr">
              <a:lnSpc>
                <a:spcPts val="3323"/>
              </a:lnSpc>
              <a:buFont typeface="Arial"/>
              <a:buChar char="•"/>
            </a:pPr>
            <a:r>
              <a:rPr lang="en-US" sz="2051">
                <a:solidFill>
                  <a:srgbClr val="FFFFFF"/>
                </a:solidFill>
                <a:latin typeface="Poppins"/>
                <a:ea typeface="Poppins"/>
                <a:cs typeface="Poppins"/>
                <a:sym typeface="Poppins"/>
              </a:rPr>
              <a:t>URL Manipulation: Attackers use URLs that are similar to legitimate ones but have slight variations (e.g., using ".net" instead of ".com").</a:t>
            </a:r>
          </a:p>
          <a:p>
            <a:pPr marL="442957" lvl="1" indent="-221479" algn="ctr">
              <a:lnSpc>
                <a:spcPts val="3323"/>
              </a:lnSpc>
              <a:buFont typeface="Arial"/>
              <a:buChar char="•"/>
            </a:pPr>
            <a:r>
              <a:rPr lang="en-US" sz="2051">
                <a:solidFill>
                  <a:srgbClr val="FFFFFF"/>
                </a:solidFill>
                <a:latin typeface="Poppins"/>
                <a:ea typeface="Poppins"/>
                <a:cs typeface="Poppins"/>
                <a:sym typeface="Poppins"/>
              </a:rPr>
              <a:t>Visual Cloning: The website’s design and layout are cloned from the legitimate site, making it difficult to distinguish.</a:t>
            </a:r>
          </a:p>
          <a:p>
            <a:pPr marL="442957" lvl="1" indent="-221479" algn="ctr">
              <a:lnSpc>
                <a:spcPts val="3323"/>
              </a:lnSpc>
              <a:buFont typeface="Arial"/>
              <a:buChar char="•"/>
            </a:pPr>
            <a:r>
              <a:rPr lang="en-US" sz="2051">
                <a:solidFill>
                  <a:srgbClr val="FFFFFF"/>
                </a:solidFill>
                <a:latin typeface="Poppins"/>
                <a:ea typeface="Poppins"/>
                <a:cs typeface="Poppins"/>
                <a:sym typeface="Poppins"/>
              </a:rPr>
              <a:t>SSL Certificates: Some phishing sites may even have SSL certificates (indicated by HTTPS), falsely implying security.</a:t>
            </a:r>
          </a:p>
          <a:p>
            <a:pPr algn="ctr">
              <a:lnSpc>
                <a:spcPts val="3323"/>
              </a:lnSpc>
            </a:pPr>
            <a:endParaRPr lang="en-US" sz="2051">
              <a:solidFill>
                <a:srgbClr val="FFFFFF"/>
              </a:solidFill>
              <a:latin typeface="Poppins"/>
              <a:ea typeface="Poppins"/>
              <a:cs typeface="Poppins"/>
              <a:sym typeface="Poppins"/>
            </a:endParaRPr>
          </a:p>
        </p:txBody>
      </p:sp>
      <p:sp>
        <p:nvSpPr>
          <p:cNvPr id="13" name="TextBox 13"/>
          <p:cNvSpPr txBox="1"/>
          <p:nvPr/>
        </p:nvSpPr>
        <p:spPr>
          <a:xfrm>
            <a:off x="0" y="4248873"/>
            <a:ext cx="6971663" cy="5721520"/>
          </a:xfrm>
          <a:prstGeom prst="rect">
            <a:avLst/>
          </a:prstGeom>
        </p:spPr>
        <p:txBody>
          <a:bodyPr lIns="0" tIns="0" rIns="0" bIns="0" rtlCol="0" anchor="t">
            <a:spAutoFit/>
          </a:bodyPr>
          <a:lstStyle/>
          <a:p>
            <a:pPr marL="436253" lvl="1" indent="-218127" algn="ctr">
              <a:lnSpc>
                <a:spcPts val="3273"/>
              </a:lnSpc>
              <a:buFont typeface="Arial"/>
              <a:buChar char="•"/>
            </a:pPr>
            <a:r>
              <a:rPr lang="en-US" sz="2020">
                <a:solidFill>
                  <a:srgbClr val="FFFFFF"/>
                </a:solidFill>
                <a:latin typeface="Poppins"/>
                <a:ea typeface="Poppins"/>
                <a:cs typeface="Poppins"/>
                <a:sym typeface="Poppins"/>
              </a:rPr>
              <a:t>Subject Line: Often includes urgent language such as "Immediate Action Required" or "Account Suspended."</a:t>
            </a:r>
          </a:p>
          <a:p>
            <a:pPr marL="436253" lvl="1" indent="-218127" algn="ctr">
              <a:lnSpc>
                <a:spcPts val="3273"/>
              </a:lnSpc>
              <a:buFont typeface="Arial"/>
              <a:buChar char="•"/>
            </a:pPr>
            <a:r>
              <a:rPr lang="en-US" sz="2020">
                <a:solidFill>
                  <a:srgbClr val="FFFFFF"/>
                </a:solidFill>
                <a:latin typeface="Poppins"/>
                <a:ea typeface="Poppins"/>
                <a:cs typeface="Poppins"/>
                <a:sym typeface="Poppins"/>
              </a:rPr>
              <a:t>Sender's Address: May look legitimate but could have slight misspellings or be a completely different email that resembles a known one.</a:t>
            </a:r>
          </a:p>
          <a:p>
            <a:pPr marL="436253" lvl="1" indent="-218127" algn="ctr">
              <a:lnSpc>
                <a:spcPts val="3273"/>
              </a:lnSpc>
              <a:buFont typeface="Arial"/>
              <a:buChar char="•"/>
            </a:pPr>
            <a:r>
              <a:rPr lang="en-US" sz="2020">
                <a:solidFill>
                  <a:srgbClr val="FFFFFF"/>
                </a:solidFill>
                <a:latin typeface="Poppins"/>
                <a:ea typeface="Poppins"/>
                <a:cs typeface="Poppins"/>
                <a:sym typeface="Poppins"/>
              </a:rPr>
              <a:t>Body of the Email: Contains a message that prompts the recipient to take action, such as clicking a link or downloading an attachment.</a:t>
            </a:r>
          </a:p>
          <a:p>
            <a:pPr marL="436253" lvl="1" indent="-218127" algn="ctr">
              <a:lnSpc>
                <a:spcPts val="3273"/>
              </a:lnSpc>
              <a:buFont typeface="Arial"/>
              <a:buChar char="•"/>
            </a:pPr>
            <a:r>
              <a:rPr lang="en-US" sz="2020">
                <a:solidFill>
                  <a:srgbClr val="FFFFFF"/>
                </a:solidFill>
                <a:latin typeface="Poppins"/>
                <a:ea typeface="Poppins"/>
                <a:cs typeface="Poppins"/>
                <a:sym typeface="Poppins"/>
              </a:rPr>
              <a:t>Links: Hovering over links may reveal a different URL than what is displayed, often a sign of phishing.</a:t>
            </a:r>
          </a:p>
          <a:p>
            <a:pPr marL="436253" lvl="1" indent="-218127" algn="ctr">
              <a:lnSpc>
                <a:spcPts val="3273"/>
              </a:lnSpc>
              <a:buFont typeface="Arial"/>
              <a:buChar char="•"/>
            </a:pPr>
            <a:r>
              <a:rPr lang="en-US" sz="2020">
                <a:solidFill>
                  <a:srgbClr val="FFFFFF"/>
                </a:solidFill>
                <a:latin typeface="Poppins"/>
                <a:ea typeface="Poppins"/>
                <a:cs typeface="Poppins"/>
                <a:sym typeface="Poppins"/>
              </a:rPr>
              <a:t>Attachments: Files that appear as PDFs, invoices, or other documents but could contain malware.</a:t>
            </a:r>
          </a:p>
          <a:p>
            <a:pPr algn="ctr">
              <a:lnSpc>
                <a:spcPts val="3273"/>
              </a:lnSpc>
            </a:pPr>
            <a:endParaRPr lang="en-US" sz="2020">
              <a:solidFill>
                <a:srgbClr val="FFFFFF"/>
              </a:solidFill>
              <a:latin typeface="Poppins"/>
              <a:ea typeface="Poppins"/>
              <a:cs typeface="Poppins"/>
              <a:sym typeface="Poppins"/>
            </a:endParaRPr>
          </a:p>
        </p:txBody>
      </p:sp>
      <p:sp>
        <p:nvSpPr>
          <p:cNvPr id="14" name="TextBox 14"/>
          <p:cNvSpPr txBox="1"/>
          <p:nvPr/>
        </p:nvSpPr>
        <p:spPr>
          <a:xfrm>
            <a:off x="6382643" y="160806"/>
            <a:ext cx="7071420" cy="679449"/>
          </a:xfrm>
          <a:prstGeom prst="rect">
            <a:avLst/>
          </a:prstGeom>
        </p:spPr>
        <p:txBody>
          <a:bodyPr lIns="0" tIns="0" rIns="0" bIns="0" rtlCol="0" anchor="t">
            <a:spAutoFit/>
          </a:bodyPr>
          <a:lstStyle/>
          <a:p>
            <a:pPr algn="ctr">
              <a:lnSpc>
                <a:spcPts val="5600"/>
              </a:lnSpc>
            </a:pPr>
            <a:r>
              <a:rPr lang="en-US" sz="4000">
                <a:solidFill>
                  <a:srgbClr val="C2C4C5"/>
                </a:solidFill>
                <a:latin typeface="Hammersmith One"/>
                <a:ea typeface="Hammersmith One"/>
                <a:cs typeface="Hammersmith One"/>
                <a:sym typeface="Hammersmith One"/>
              </a:rPr>
              <a:t> Anatomy Of Phishing Attacks</a:t>
            </a:r>
          </a:p>
        </p:txBody>
      </p:sp>
      <p:sp>
        <p:nvSpPr>
          <p:cNvPr id="15" name="TextBox 15"/>
          <p:cNvSpPr txBox="1"/>
          <p:nvPr/>
        </p:nvSpPr>
        <p:spPr>
          <a:xfrm>
            <a:off x="1411705" y="3391362"/>
            <a:ext cx="3898007" cy="695959"/>
          </a:xfrm>
          <a:prstGeom prst="rect">
            <a:avLst/>
          </a:prstGeom>
        </p:spPr>
        <p:txBody>
          <a:bodyPr lIns="0" tIns="0" rIns="0" bIns="0" rtlCol="0" anchor="t">
            <a:spAutoFit/>
          </a:bodyPr>
          <a:lstStyle/>
          <a:p>
            <a:pPr algn="ctr">
              <a:lnSpc>
                <a:spcPts val="5740"/>
              </a:lnSpc>
            </a:pPr>
            <a:r>
              <a:rPr lang="en-US" sz="4100">
                <a:solidFill>
                  <a:srgbClr val="7696EB"/>
                </a:solidFill>
                <a:latin typeface="Montaser Arabic"/>
                <a:ea typeface="Montaser Arabic"/>
                <a:cs typeface="Montaser Arabic"/>
                <a:sym typeface="Montaser Arabic"/>
              </a:rPr>
              <a:t>Phishing Email</a:t>
            </a:r>
          </a:p>
        </p:txBody>
      </p:sp>
      <p:sp>
        <p:nvSpPr>
          <p:cNvPr id="16" name="TextBox 16"/>
          <p:cNvSpPr txBox="1"/>
          <p:nvPr/>
        </p:nvSpPr>
        <p:spPr>
          <a:xfrm>
            <a:off x="7530405" y="3391735"/>
            <a:ext cx="4775895" cy="695959"/>
          </a:xfrm>
          <a:prstGeom prst="rect">
            <a:avLst/>
          </a:prstGeom>
        </p:spPr>
        <p:txBody>
          <a:bodyPr lIns="0" tIns="0" rIns="0" bIns="0" rtlCol="0" anchor="t">
            <a:spAutoFit/>
          </a:bodyPr>
          <a:lstStyle/>
          <a:p>
            <a:pPr algn="ctr">
              <a:lnSpc>
                <a:spcPts val="5740"/>
              </a:lnSpc>
            </a:pPr>
            <a:r>
              <a:rPr lang="en-US" sz="4100">
                <a:solidFill>
                  <a:srgbClr val="7696EB"/>
                </a:solidFill>
                <a:latin typeface="Montaser Arabic"/>
                <a:ea typeface="Montaser Arabic"/>
                <a:cs typeface="Montaser Arabic"/>
                <a:sym typeface="Montaser Arabic"/>
              </a:rPr>
              <a:t>Phishing Websites</a:t>
            </a:r>
          </a:p>
        </p:txBody>
      </p:sp>
      <p:sp>
        <p:nvSpPr>
          <p:cNvPr id="17" name="TextBox 17"/>
          <p:cNvSpPr txBox="1"/>
          <p:nvPr/>
        </p:nvSpPr>
        <p:spPr>
          <a:xfrm>
            <a:off x="13032106" y="3366521"/>
            <a:ext cx="4476750" cy="629919"/>
          </a:xfrm>
          <a:prstGeom prst="rect">
            <a:avLst/>
          </a:prstGeom>
        </p:spPr>
        <p:txBody>
          <a:bodyPr lIns="0" tIns="0" rIns="0" bIns="0" rtlCol="0" anchor="t">
            <a:spAutoFit/>
          </a:bodyPr>
          <a:lstStyle/>
          <a:p>
            <a:pPr algn="ctr">
              <a:lnSpc>
                <a:spcPts val="5180"/>
              </a:lnSpc>
            </a:pPr>
            <a:r>
              <a:rPr lang="en-US" sz="3700">
                <a:solidFill>
                  <a:srgbClr val="7696EB"/>
                </a:solidFill>
                <a:latin typeface="Montaser Arabic"/>
                <a:ea typeface="Montaser Arabic"/>
                <a:cs typeface="Montaser Arabic"/>
                <a:sym typeface="Montaser Arabic"/>
              </a:rPr>
              <a:t>Social Engineering: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350182" y="-3858628"/>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2" name="Freeform 12"/>
          <p:cNvSpPr/>
          <p:nvPr/>
        </p:nvSpPr>
        <p:spPr>
          <a:xfrm>
            <a:off x="13616575" y="6368372"/>
            <a:ext cx="4671425" cy="4411661"/>
          </a:xfrm>
          <a:custGeom>
            <a:avLst/>
            <a:gdLst/>
            <a:ahLst/>
            <a:cxnLst/>
            <a:rect l="l" t="t" r="r" b="b"/>
            <a:pathLst>
              <a:path w="4671425" h="4411661">
                <a:moveTo>
                  <a:pt x="0" y="0"/>
                </a:moveTo>
                <a:lnTo>
                  <a:pt x="4671425" y="0"/>
                </a:lnTo>
                <a:lnTo>
                  <a:pt x="4671425" y="4411662"/>
                </a:lnTo>
                <a:lnTo>
                  <a:pt x="0" y="4411662"/>
                </a:lnTo>
                <a:lnTo>
                  <a:pt x="0" y="0"/>
                </a:lnTo>
                <a:close/>
              </a:path>
            </a:pathLst>
          </a:custGeom>
          <a:blipFill>
            <a:blip r:embed="rId14"/>
            <a:stretch>
              <a:fillRect l="-4368" r="-4368"/>
            </a:stretch>
          </a:blipFill>
        </p:spPr>
      </p:sp>
      <p:sp>
        <p:nvSpPr>
          <p:cNvPr id="13" name="TextBox 13"/>
          <p:cNvSpPr txBox="1"/>
          <p:nvPr/>
        </p:nvSpPr>
        <p:spPr>
          <a:xfrm>
            <a:off x="8611048" y="1716455"/>
            <a:ext cx="7939266"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rgbClr val="00B0F0"/>
                </a:solidFill>
                <a:latin typeface="Computer Says No"/>
                <a:ea typeface="Computer Says No"/>
                <a:cs typeface="Computer Says No"/>
                <a:sym typeface="Computer Says No"/>
              </a:rPr>
              <a:t>IDENTIFYING SUSPICIOUS EMAILS: </a:t>
            </a:r>
          </a:p>
        </p:txBody>
      </p:sp>
      <p:sp>
        <p:nvSpPr>
          <p:cNvPr id="14" name="TextBox 14"/>
          <p:cNvSpPr txBox="1"/>
          <p:nvPr/>
        </p:nvSpPr>
        <p:spPr>
          <a:xfrm>
            <a:off x="9132366" y="2282371"/>
            <a:ext cx="5359782" cy="2225485"/>
          </a:xfrm>
          <a:prstGeom prst="rect">
            <a:avLst/>
          </a:prstGeom>
        </p:spPr>
        <p:txBody>
          <a:bodyPr lIns="0" tIns="0" rIns="0" bIns="0" rtlCol="0" anchor="t">
            <a:spAutoFit/>
          </a:bodyPr>
          <a:lstStyle/>
          <a:p>
            <a:pPr marL="476264" lvl="1" indent="-238132" algn="l">
              <a:lnSpc>
                <a:spcPts val="3573"/>
              </a:lnSpc>
              <a:buFont typeface="Arial"/>
              <a:buChar char="•"/>
            </a:pPr>
            <a:r>
              <a:rPr lang="en-US" sz="2205">
                <a:solidFill>
                  <a:srgbClr val="FFFFFF"/>
                </a:solidFill>
                <a:latin typeface="Poppins Light"/>
                <a:ea typeface="Poppins Light"/>
                <a:cs typeface="Poppins Light"/>
                <a:sym typeface="Poppins Light"/>
              </a:rPr>
              <a:t>Unfamiliar Sender</a:t>
            </a:r>
          </a:p>
          <a:p>
            <a:pPr marL="476264" lvl="1" indent="-238132" algn="l">
              <a:lnSpc>
                <a:spcPts val="3573"/>
              </a:lnSpc>
              <a:buFont typeface="Arial"/>
              <a:buChar char="•"/>
            </a:pPr>
            <a:r>
              <a:rPr lang="en-US" sz="2205">
                <a:solidFill>
                  <a:srgbClr val="FFFFFF"/>
                </a:solidFill>
                <a:latin typeface="Poppins Light"/>
                <a:ea typeface="Poppins Light"/>
                <a:cs typeface="Poppins Light"/>
                <a:sym typeface="Poppins Light"/>
              </a:rPr>
              <a:t>Generic Greetings</a:t>
            </a:r>
          </a:p>
          <a:p>
            <a:pPr marL="476264" lvl="1" indent="-238132" algn="l">
              <a:lnSpc>
                <a:spcPts val="3573"/>
              </a:lnSpc>
              <a:buFont typeface="Arial"/>
              <a:buChar char="•"/>
            </a:pPr>
            <a:r>
              <a:rPr lang="en-US" sz="2205">
                <a:solidFill>
                  <a:srgbClr val="FFFFFF"/>
                </a:solidFill>
                <a:latin typeface="Poppins Light"/>
                <a:ea typeface="Poppins Light"/>
                <a:cs typeface="Poppins Light"/>
                <a:sym typeface="Poppins Light"/>
              </a:rPr>
              <a:t>Spelling and Grammar Mistakes</a:t>
            </a:r>
          </a:p>
          <a:p>
            <a:pPr marL="476264" lvl="1" indent="-238132" algn="l">
              <a:lnSpc>
                <a:spcPts val="3573"/>
              </a:lnSpc>
              <a:buFont typeface="Arial"/>
              <a:buChar char="•"/>
            </a:pPr>
            <a:r>
              <a:rPr lang="en-US" sz="2205">
                <a:solidFill>
                  <a:srgbClr val="FFFFFF"/>
                </a:solidFill>
                <a:latin typeface="Poppins Light"/>
                <a:ea typeface="Poppins Light"/>
                <a:cs typeface="Poppins Light"/>
                <a:sym typeface="Poppins Light"/>
              </a:rPr>
              <a:t>Unsolicited Attachments</a:t>
            </a:r>
          </a:p>
          <a:p>
            <a:pPr algn="l">
              <a:lnSpc>
                <a:spcPts val="3573"/>
              </a:lnSpc>
            </a:pPr>
            <a:endParaRPr lang="en-US" sz="2205">
              <a:solidFill>
                <a:srgbClr val="FFFFFF"/>
              </a:solidFill>
              <a:latin typeface="Poppins Light"/>
              <a:ea typeface="Poppins Light"/>
              <a:cs typeface="Poppins Light"/>
              <a:sym typeface="Poppins Light"/>
            </a:endParaRPr>
          </a:p>
        </p:txBody>
      </p:sp>
      <p:sp>
        <p:nvSpPr>
          <p:cNvPr id="15" name="TextBox 15"/>
          <p:cNvSpPr txBox="1"/>
          <p:nvPr/>
        </p:nvSpPr>
        <p:spPr>
          <a:xfrm>
            <a:off x="8552942" y="4525745"/>
            <a:ext cx="7399345"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rgbClr val="00B0F0"/>
                </a:solidFill>
                <a:latin typeface="Computer Says No"/>
                <a:ea typeface="Computer Says No"/>
                <a:cs typeface="Computer Says No"/>
                <a:sym typeface="Computer Says No"/>
              </a:rPr>
              <a:t>ANALYZING URLS FOR LEGITIMACY:</a:t>
            </a:r>
          </a:p>
        </p:txBody>
      </p:sp>
      <p:sp>
        <p:nvSpPr>
          <p:cNvPr id="16" name="TextBox 16"/>
          <p:cNvSpPr txBox="1"/>
          <p:nvPr/>
        </p:nvSpPr>
        <p:spPr>
          <a:xfrm>
            <a:off x="6880179" y="6822748"/>
            <a:ext cx="7611969" cy="1154162"/>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rgbClr val="00B0F0"/>
                </a:solidFill>
                <a:latin typeface="Computer Says No"/>
                <a:ea typeface="Computer Says No"/>
                <a:cs typeface="Computer Says No"/>
                <a:sym typeface="Computer Says No"/>
              </a:rPr>
              <a:t>UNDERSTANDING THE PSYCHOLOGY BEHIND PHISHING:</a:t>
            </a:r>
          </a:p>
        </p:txBody>
      </p:sp>
      <p:sp>
        <p:nvSpPr>
          <p:cNvPr id="17" name="TextBox 17"/>
          <p:cNvSpPr txBox="1"/>
          <p:nvPr/>
        </p:nvSpPr>
        <p:spPr>
          <a:xfrm>
            <a:off x="2934527" y="513267"/>
            <a:ext cx="14820073" cy="989823"/>
          </a:xfrm>
          <a:prstGeom prst="rect">
            <a:avLst/>
          </a:prstGeom>
        </p:spPr>
        <p:txBody>
          <a:bodyPr wrap="square" lIns="0" tIns="0" rIns="0" bIns="0" rtlCol="0" anchor="t">
            <a:spAutoFit/>
          </a:bodyPr>
          <a:lstStyle/>
          <a:p>
            <a:pPr marL="0" lvl="0" indent="0" algn="ctr">
              <a:lnSpc>
                <a:spcPts val="7490"/>
              </a:lnSpc>
              <a:spcBef>
                <a:spcPct val="0"/>
              </a:spcBef>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RECOGNIZING PHISHING ATTEMPTS</a:t>
            </a:r>
          </a:p>
        </p:txBody>
      </p:sp>
      <p:sp>
        <p:nvSpPr>
          <p:cNvPr id="18" name="TextBox 18"/>
          <p:cNvSpPr txBox="1"/>
          <p:nvPr/>
        </p:nvSpPr>
        <p:spPr>
          <a:xfrm>
            <a:off x="9144000" y="4777006"/>
            <a:ext cx="5359782" cy="2225485"/>
          </a:xfrm>
          <a:prstGeom prst="rect">
            <a:avLst/>
          </a:prstGeom>
        </p:spPr>
        <p:txBody>
          <a:bodyPr lIns="0" tIns="0" rIns="0" bIns="0" rtlCol="0" anchor="t">
            <a:spAutoFit/>
          </a:bodyPr>
          <a:lstStyle/>
          <a:p>
            <a:pPr algn="l">
              <a:lnSpc>
                <a:spcPts val="3573"/>
              </a:lnSpc>
            </a:pPr>
            <a:endParaRPr dirty="0"/>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Hover Over Links</a:t>
            </a:r>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Look for Misspellings</a:t>
            </a:r>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Domain Extensions</a:t>
            </a:r>
          </a:p>
          <a:p>
            <a:pPr algn="l">
              <a:lnSpc>
                <a:spcPts val="3573"/>
              </a:lnSpc>
            </a:pPr>
            <a:endParaRPr lang="en-US" sz="2205" dirty="0">
              <a:solidFill>
                <a:srgbClr val="FFFFFF"/>
              </a:solidFill>
              <a:latin typeface="Poppins Light"/>
              <a:ea typeface="Poppins Light"/>
              <a:cs typeface="Poppins Light"/>
              <a:sym typeface="Poppins Light"/>
            </a:endParaRPr>
          </a:p>
        </p:txBody>
      </p:sp>
      <p:sp>
        <p:nvSpPr>
          <p:cNvPr id="19" name="TextBox 19"/>
          <p:cNvSpPr txBox="1"/>
          <p:nvPr/>
        </p:nvSpPr>
        <p:spPr>
          <a:xfrm>
            <a:off x="9132366" y="7586296"/>
            <a:ext cx="5359782" cy="2225485"/>
          </a:xfrm>
          <a:prstGeom prst="rect">
            <a:avLst/>
          </a:prstGeom>
        </p:spPr>
        <p:txBody>
          <a:bodyPr lIns="0" tIns="0" rIns="0" bIns="0" rtlCol="0" anchor="t">
            <a:spAutoFit/>
          </a:bodyPr>
          <a:lstStyle/>
          <a:p>
            <a:pPr algn="l">
              <a:lnSpc>
                <a:spcPts val="3573"/>
              </a:lnSpc>
            </a:pPr>
            <a:endParaRPr dirty="0"/>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Fear and Urgency</a:t>
            </a:r>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Greed and Curiosity</a:t>
            </a:r>
          </a:p>
          <a:p>
            <a:pPr marL="476264" lvl="1" indent="-238132" algn="l">
              <a:lnSpc>
                <a:spcPts val="3573"/>
              </a:lnSpc>
              <a:buFont typeface="Arial"/>
              <a:buChar char="•"/>
            </a:pPr>
            <a:r>
              <a:rPr lang="en-US" sz="2205" dirty="0">
                <a:solidFill>
                  <a:srgbClr val="FFFFFF"/>
                </a:solidFill>
                <a:latin typeface="Poppins Light"/>
                <a:ea typeface="Poppins Light"/>
                <a:cs typeface="Poppins Light"/>
                <a:sym typeface="Poppins Light"/>
              </a:rPr>
              <a:t>Authority</a:t>
            </a:r>
          </a:p>
          <a:p>
            <a:pPr algn="l">
              <a:lnSpc>
                <a:spcPts val="3573"/>
              </a:lnSpc>
            </a:pPr>
            <a:endParaRPr lang="en-US" sz="2205" dirty="0">
              <a:solidFill>
                <a:srgbClr val="FFFFFF"/>
              </a:solidFill>
              <a:latin typeface="Poppins Light"/>
              <a:ea typeface="Poppins Light"/>
              <a:cs typeface="Poppins Light"/>
              <a:sym typeface="Poppins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rot="-5400000">
            <a:off x="-1193920" y="4648017"/>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4489395" y="4648017"/>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10172711" y="4648017"/>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136107" y="2660852"/>
            <a:ext cx="3147613" cy="2094593"/>
          </a:xfrm>
          <a:custGeom>
            <a:avLst/>
            <a:gdLst/>
            <a:ahLst/>
            <a:cxnLst/>
            <a:rect l="l" t="t" r="r" b="b"/>
            <a:pathLst>
              <a:path w="3147613" h="2094593">
                <a:moveTo>
                  <a:pt x="0" y="0"/>
                </a:moveTo>
                <a:lnTo>
                  <a:pt x="3147613" y="0"/>
                </a:lnTo>
                <a:lnTo>
                  <a:pt x="3147613" y="2094594"/>
                </a:lnTo>
                <a:lnTo>
                  <a:pt x="0" y="2094594"/>
                </a:lnTo>
                <a:lnTo>
                  <a:pt x="0" y="0"/>
                </a:lnTo>
                <a:close/>
              </a:path>
            </a:pathLst>
          </a:custGeom>
          <a:blipFill>
            <a:blip r:embed="rId6"/>
            <a:stretch>
              <a:fillRect/>
            </a:stretch>
          </a:blipFill>
        </p:spPr>
      </p:sp>
      <p:sp>
        <p:nvSpPr>
          <p:cNvPr id="8" name="Freeform 8"/>
          <p:cNvSpPr/>
          <p:nvPr/>
        </p:nvSpPr>
        <p:spPr>
          <a:xfrm>
            <a:off x="7361530" y="2197928"/>
            <a:ext cx="3564939" cy="2372305"/>
          </a:xfrm>
          <a:custGeom>
            <a:avLst/>
            <a:gdLst/>
            <a:ahLst/>
            <a:cxnLst/>
            <a:rect l="l" t="t" r="r" b="b"/>
            <a:pathLst>
              <a:path w="3564939" h="2372305">
                <a:moveTo>
                  <a:pt x="0" y="0"/>
                </a:moveTo>
                <a:lnTo>
                  <a:pt x="3564940" y="0"/>
                </a:lnTo>
                <a:lnTo>
                  <a:pt x="3564940" y="2372305"/>
                </a:lnTo>
                <a:lnTo>
                  <a:pt x="0" y="2372305"/>
                </a:lnTo>
                <a:lnTo>
                  <a:pt x="0" y="0"/>
                </a:lnTo>
                <a:close/>
              </a:path>
            </a:pathLst>
          </a:custGeom>
          <a:blipFill>
            <a:blip r:embed="rId7"/>
            <a:stretch>
              <a:fillRect/>
            </a:stretch>
          </a:blipFill>
        </p:spPr>
      </p:sp>
      <p:sp>
        <p:nvSpPr>
          <p:cNvPr id="9" name="Freeform 9"/>
          <p:cNvSpPr/>
          <p:nvPr/>
        </p:nvSpPr>
        <p:spPr>
          <a:xfrm>
            <a:off x="2496643" y="2448437"/>
            <a:ext cx="1693277" cy="2087258"/>
          </a:xfrm>
          <a:custGeom>
            <a:avLst/>
            <a:gdLst/>
            <a:ahLst/>
            <a:cxnLst/>
            <a:rect l="l" t="t" r="r" b="b"/>
            <a:pathLst>
              <a:path w="1693277" h="2087258">
                <a:moveTo>
                  <a:pt x="0" y="0"/>
                </a:moveTo>
                <a:lnTo>
                  <a:pt x="1693278" y="0"/>
                </a:lnTo>
                <a:lnTo>
                  <a:pt x="1693278" y="2087258"/>
                </a:lnTo>
                <a:lnTo>
                  <a:pt x="0" y="2087258"/>
                </a:lnTo>
                <a:lnTo>
                  <a:pt x="0" y="0"/>
                </a:lnTo>
                <a:close/>
              </a:path>
            </a:pathLst>
          </a:custGeom>
          <a:blipFill>
            <a:blip r:embed="rId8"/>
            <a:stretch>
              <a:fillRect/>
            </a:stretch>
          </a:blipFill>
        </p:spPr>
      </p:sp>
      <p:sp>
        <p:nvSpPr>
          <p:cNvPr id="10" name="TextBox 10"/>
          <p:cNvSpPr txBox="1"/>
          <p:nvPr/>
        </p:nvSpPr>
        <p:spPr>
          <a:xfrm>
            <a:off x="838200" y="665151"/>
            <a:ext cx="17338855" cy="1009059"/>
          </a:xfrm>
          <a:prstGeom prst="rect">
            <a:avLst/>
          </a:prstGeom>
        </p:spPr>
        <p:txBody>
          <a:bodyPr wrap="square" lIns="0" tIns="0" rIns="0" bIns="0" rtlCol="0" anchor="t">
            <a:spAutoFit/>
          </a:bodyPr>
          <a:lstStyle/>
          <a:p>
            <a:pPr marL="0" lvl="0" indent="0" algn="ctr">
              <a:lnSpc>
                <a:spcPts val="7704"/>
              </a:lnSpc>
              <a:spcBef>
                <a:spcPct val="0"/>
              </a:spcBef>
            </a:pPr>
            <a:r>
              <a:rPr lang="en-US" sz="11922" dirty="0">
                <a:solidFill>
                  <a:schemeClr val="bg1"/>
                </a:solidFill>
                <a:effectLst>
                  <a:outerShdw blurRad="38100" dist="38100" dir="2700000" algn="tl">
                    <a:srgbClr val="000000">
                      <a:alpha val="43137"/>
                    </a:srgbClr>
                  </a:outerShdw>
                </a:effectLst>
                <a:latin typeface="Computer Says No"/>
                <a:cs typeface="Computer Says No"/>
                <a:sym typeface="Computer Says No"/>
              </a:rPr>
              <a:t>CASE STUDIES AND REAL-WORLD EXAMPLES</a:t>
            </a:r>
          </a:p>
        </p:txBody>
      </p:sp>
      <p:sp>
        <p:nvSpPr>
          <p:cNvPr id="11" name="TextBox 11"/>
          <p:cNvSpPr txBox="1"/>
          <p:nvPr/>
        </p:nvSpPr>
        <p:spPr>
          <a:xfrm>
            <a:off x="1306617" y="4497595"/>
            <a:ext cx="4127917" cy="5213722"/>
          </a:xfrm>
          <a:prstGeom prst="rect">
            <a:avLst/>
          </a:prstGeom>
        </p:spPr>
        <p:txBody>
          <a:bodyPr lIns="0" tIns="0" rIns="0" bIns="0" rtlCol="0" anchor="t">
            <a:spAutoFit/>
          </a:bodyPr>
          <a:lstStyle/>
          <a:p>
            <a:pPr algn="ctr">
              <a:lnSpc>
                <a:spcPts val="3198"/>
              </a:lnSpc>
            </a:pPr>
            <a:r>
              <a:rPr lang="en-US" sz="2284">
                <a:solidFill>
                  <a:srgbClr val="FFFFFF"/>
                </a:solidFill>
                <a:latin typeface="Open Sans"/>
                <a:ea typeface="Open Sans"/>
                <a:cs typeface="Open Sans"/>
                <a:sym typeface="Open Sans"/>
              </a:rPr>
              <a:t>Attackers gained access to Target’s network via a phishing email sent to a third-party vendor, compromising millions of customer records. The Target breach highlighted the need for strong security measures across the supply chain. So Target strengthened their cybersecurity infrastructure and implemented more rigorous vendor management practices</a:t>
            </a:r>
          </a:p>
        </p:txBody>
      </p:sp>
      <p:sp>
        <p:nvSpPr>
          <p:cNvPr id="12" name="TextBox 12"/>
          <p:cNvSpPr txBox="1"/>
          <p:nvPr/>
        </p:nvSpPr>
        <p:spPr>
          <a:xfrm>
            <a:off x="6985794" y="4095006"/>
            <a:ext cx="4127917" cy="5616311"/>
          </a:xfrm>
          <a:prstGeom prst="rect">
            <a:avLst/>
          </a:prstGeom>
        </p:spPr>
        <p:txBody>
          <a:bodyPr lIns="0" tIns="0" rIns="0" bIns="0" rtlCol="0" anchor="t">
            <a:spAutoFit/>
          </a:bodyPr>
          <a:lstStyle/>
          <a:p>
            <a:pPr algn="ctr">
              <a:lnSpc>
                <a:spcPts val="3198"/>
              </a:lnSpc>
            </a:pPr>
            <a:r>
              <a:rPr lang="en-US" sz="2284">
                <a:solidFill>
                  <a:srgbClr val="FFFFFF"/>
                </a:solidFill>
                <a:latin typeface="Open Sans"/>
                <a:ea typeface="Open Sans"/>
                <a:cs typeface="Open Sans"/>
                <a:sym typeface="Open Sans"/>
              </a:rPr>
              <a:t>Spear phishing emails were used to deliver malware that led to a massive data breach, exposing sensitive employee information and unreleased films. The Sony hack underscored the need for comprehensive employee training on phishing and social engineering.So Sony enhanced their incident response plan and invested in cybersecurity training for employees</a:t>
            </a:r>
          </a:p>
        </p:txBody>
      </p:sp>
      <p:sp>
        <p:nvSpPr>
          <p:cNvPr id="13" name="TextBox 13"/>
          <p:cNvSpPr txBox="1"/>
          <p:nvPr/>
        </p:nvSpPr>
        <p:spPr>
          <a:xfrm>
            <a:off x="12666286" y="4717346"/>
            <a:ext cx="4130741" cy="5316609"/>
          </a:xfrm>
          <a:prstGeom prst="rect">
            <a:avLst/>
          </a:prstGeom>
        </p:spPr>
        <p:txBody>
          <a:bodyPr lIns="0" tIns="0" rIns="0" bIns="0" rtlCol="0" anchor="t">
            <a:spAutoFit/>
          </a:bodyPr>
          <a:lstStyle/>
          <a:p>
            <a:pPr algn="ctr">
              <a:lnSpc>
                <a:spcPts val="3058"/>
              </a:lnSpc>
            </a:pPr>
            <a:r>
              <a:rPr lang="en-US" sz="2184">
                <a:solidFill>
                  <a:srgbClr val="FFFFFF"/>
                </a:solidFill>
                <a:latin typeface="Open Sans"/>
                <a:ea typeface="Open Sans"/>
                <a:cs typeface="Open Sans"/>
                <a:sym typeface="Open Sans"/>
              </a:rPr>
              <a:t>A Lithuanian hacker used phishing emails to impersonate a supplier and tricked both companies into transferring over $100 million. The Google and Facebook incident emphasized the importance of verifying payment requests, especially when they involve large sums of money sothe two companiesImproved their internal controls for financial transactions and implemented stricter verification processes.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6005774" cy="10287000"/>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6005774" y="496070"/>
            <a:ext cx="15406426" cy="886589"/>
          </a:xfrm>
          <a:prstGeom prst="rect">
            <a:avLst/>
          </a:prstGeom>
        </p:spPr>
        <p:txBody>
          <a:bodyPr wrap="square" lIns="0" tIns="0" rIns="0" bIns="0" rtlCol="0" anchor="t">
            <a:spAutoFit/>
          </a:bodyPr>
          <a:lstStyle/>
          <a:p>
            <a:pPr marL="0" lvl="0" indent="0" algn="l">
              <a:lnSpc>
                <a:spcPts val="6934"/>
              </a:lnSpc>
              <a:spcBef>
                <a:spcPct val="0"/>
              </a:spcBef>
            </a:pPr>
            <a:r>
              <a:rPr lang="en-US" sz="9600" dirty="0">
                <a:solidFill>
                  <a:schemeClr val="bg1"/>
                </a:solidFill>
                <a:effectLst>
                  <a:outerShdw blurRad="38100" dist="38100" dir="2700000" algn="tl">
                    <a:srgbClr val="000000">
                      <a:alpha val="43137"/>
                    </a:srgbClr>
                  </a:outerShdw>
                </a:effectLst>
                <a:latin typeface="Computer Says No"/>
                <a:cs typeface="Computer Says No"/>
                <a:sym typeface="Computer Says No"/>
              </a:rPr>
              <a:t>TIPS TO AVOID PHISHING ATTACKS</a:t>
            </a:r>
          </a:p>
        </p:txBody>
      </p:sp>
      <p:sp>
        <p:nvSpPr>
          <p:cNvPr id="5" name="Freeform 5"/>
          <p:cNvSpPr/>
          <p:nvPr/>
        </p:nvSpPr>
        <p:spPr>
          <a:xfrm flipH="1">
            <a:off x="15736569" y="817515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6" name="TextBox 6"/>
          <p:cNvSpPr txBox="1"/>
          <p:nvPr/>
        </p:nvSpPr>
        <p:spPr>
          <a:xfrm>
            <a:off x="5562600" y="1654294"/>
            <a:ext cx="10872478" cy="8136636"/>
          </a:xfrm>
          <a:prstGeom prst="rect">
            <a:avLst/>
          </a:prstGeom>
        </p:spPr>
        <p:txBody>
          <a:bodyPr lIns="0" tIns="0" rIns="0" bIns="0" rtlCol="0" anchor="t">
            <a:spAutoFit/>
          </a:bodyPr>
          <a:lstStyle/>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Be Skeptical of Urgent Requests: Phishing emails often create a sense of urgency, pressuring you to act quickly. Always take a moment to think before clicking any links or providing information.</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Verify the Source: If you receive an unexpected email or message from a known entity asking for sensitive information, contact the source directly using a known, legitimate method.</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Check Email and URL Details: Look for inconsistencies in email addresses, URLs, and domain names. Small changes like "</a:t>
            </a:r>
            <a:r>
              <a:rPr lang="en-US" sz="2100" dirty="0" err="1">
                <a:solidFill>
                  <a:srgbClr val="FFFFFF"/>
                </a:solidFill>
                <a:latin typeface="Poppins Light"/>
                <a:ea typeface="Poppins Light"/>
                <a:cs typeface="Poppins Light"/>
                <a:sym typeface="Poppins Light"/>
              </a:rPr>
              <a:t>rn</a:t>
            </a:r>
            <a:r>
              <a:rPr lang="en-US" sz="2100" dirty="0">
                <a:solidFill>
                  <a:srgbClr val="FFFFFF"/>
                </a:solidFill>
                <a:latin typeface="Poppins Light"/>
                <a:ea typeface="Poppins Light"/>
                <a:cs typeface="Poppins Light"/>
                <a:sym typeface="Poppins Light"/>
              </a:rPr>
              <a:t>" instead of "m" can indicate a phishing attempt.</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Avoid Clicking on Links: If you receive an unsolicited email with links, don't click on them. Instead, type the URL directly into your browser to ensure you’re going to the correct site.</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Use Security Software: Install and regularly update antivirus and anti-phishing software. These tools can help detect and block phishing attempts.</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Enable Two-Factor Authentication (2FA): This adds an extra layer of security by requiring two forms of verification before granting access to an account.</a:t>
            </a:r>
          </a:p>
          <a:p>
            <a:pPr marL="453390" lvl="1" indent="-226695" algn="l">
              <a:lnSpc>
                <a:spcPts val="3402"/>
              </a:lnSpc>
              <a:buFont typeface="Arial"/>
              <a:buChar char="•"/>
            </a:pPr>
            <a:r>
              <a:rPr lang="en-US" sz="2100" dirty="0">
                <a:solidFill>
                  <a:srgbClr val="FFFFFF"/>
                </a:solidFill>
                <a:latin typeface="Poppins Light"/>
                <a:ea typeface="Poppins Light"/>
                <a:cs typeface="Poppins Light"/>
                <a:sym typeface="Poppins Light"/>
              </a:rPr>
              <a:t>Report Suspicious Emails: If you receive a phishing email, report it to your IT department or use the "Report Phishing" feature in your email client.</a:t>
            </a:r>
          </a:p>
          <a:p>
            <a:pPr algn="l">
              <a:lnSpc>
                <a:spcPts val="3402"/>
              </a:lnSpc>
            </a:pPr>
            <a:endParaRPr lang="en-US" sz="2100" dirty="0">
              <a:solidFill>
                <a:srgbClr val="FFFFFF"/>
              </a:solidFill>
              <a:latin typeface="Poppins Light"/>
              <a:ea typeface="Poppins Light"/>
              <a:cs typeface="Poppins Light"/>
              <a:sym typeface="Poppins Light"/>
            </a:endParaRPr>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1022</Words>
  <Application>Microsoft Office PowerPoint</Application>
  <PresentationFormat>Personnalisé</PresentationFormat>
  <Paragraphs>91</Paragraphs>
  <Slides>10</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vt:i4>
      </vt:variant>
    </vt:vector>
  </HeadingPairs>
  <TitlesOfParts>
    <vt:vector size="20" baseType="lpstr">
      <vt:lpstr>Montaser Arabic</vt:lpstr>
      <vt:lpstr>Computer Says No</vt:lpstr>
      <vt:lpstr>Poppins Light</vt:lpstr>
      <vt:lpstr>Calibri</vt:lpstr>
      <vt:lpstr>Poppins Bold</vt:lpstr>
      <vt:lpstr>Poppins</vt:lpstr>
      <vt:lpstr>Arial</vt:lpstr>
      <vt:lpstr>Hammersmith One</vt:lpstr>
      <vt:lpstr>Open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ATTACKS: RAISING AWARENESS</dc:title>
  <dc:creator>AYA EL</dc:creator>
  <cp:lastModifiedBy>AYA EL</cp:lastModifiedBy>
  <cp:revision>2</cp:revision>
  <dcterms:created xsi:type="dcterms:W3CDTF">2006-08-16T00:00:00Z</dcterms:created>
  <dcterms:modified xsi:type="dcterms:W3CDTF">2024-08-28T15:11:26Z</dcterms:modified>
  <dc:identifier>DAGPFJ6Ct6s</dc:identifier>
</cp:coreProperties>
</file>